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62" r:id="rId2"/>
    <p:sldId id="269" r:id="rId3"/>
    <p:sldId id="263" r:id="rId4"/>
    <p:sldId id="264" r:id="rId5"/>
    <p:sldId id="270" r:id="rId6"/>
    <p:sldId id="271" r:id="rId7"/>
    <p:sldId id="273" r:id="rId8"/>
  </p:sldIdLst>
  <p:sldSz cx="12192000" cy="6858000"/>
  <p:notesSz cx="6858000" cy="9144000"/>
  <p:defaultTextStyle>
    <a:defPPr>
      <a:defRPr lang="nl-B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1"/>
    <p:restoredTop sz="94599"/>
  </p:normalViewPr>
  <p:slideViewPr>
    <p:cSldViewPr snapToGrid="0" snapToObjects="1">
      <p:cViewPr varScale="1">
        <p:scale>
          <a:sx n="90" d="100"/>
          <a:sy n="90" d="100"/>
        </p:scale>
        <p:origin x="232" y="6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00200" y="2386744"/>
            <a:ext cx="8991600" cy="1645920"/>
          </a:xfrm>
          <a:solidFill>
            <a:srgbClr val="FFFFFF"/>
          </a:solidFill>
          <a:ln w="38100">
            <a:solidFill>
              <a:srgbClr val="0070C0"/>
            </a:solidFill>
          </a:ln>
        </p:spPr>
        <p:txBody>
          <a:bodyPr lIns="274320" rIns="274320" anchor="ctr" anchorCtr="1">
            <a:normAutofit/>
          </a:bodyPr>
          <a:lstStyle>
            <a:lvl1pPr algn="ctr">
              <a:defRPr sz="3800">
                <a:solidFill>
                  <a:srgbClr val="0070C0"/>
                </a:solidFill>
              </a:defRPr>
            </a:lvl1pPr>
          </a:lstStyle>
          <a:p>
            <a:r>
              <a:rPr lang="nl-NL" dirty="0"/>
              <a:t>Klik om de stijl te bewerken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5194" y="4352544"/>
            <a:ext cx="6801612" cy="1239894"/>
          </a:xfrm>
          <a:noFill/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 dirty="0"/>
              <a:t>Klik om de ondertitelstijl van het model te bewerken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1818950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lnSpc>
                <a:spcPct val="150000"/>
              </a:lnSpc>
              <a:defRPr/>
            </a:lvl1pPr>
            <a:lvl2pPr>
              <a:lnSpc>
                <a:spcPct val="150000"/>
              </a:lnSpc>
              <a:defRPr/>
            </a:lvl2pPr>
            <a:lvl3pPr>
              <a:lnSpc>
                <a:spcPct val="150000"/>
              </a:lnSpc>
              <a:defRPr/>
            </a:lvl3pPr>
            <a:lvl4pPr>
              <a:lnSpc>
                <a:spcPct val="150000"/>
              </a:lnSpc>
              <a:defRPr/>
            </a:lvl4pPr>
            <a:lvl5pPr>
              <a:lnSpc>
                <a:spcPct val="150000"/>
              </a:lnSpc>
              <a:defRPr/>
            </a:lvl5pPr>
          </a:lstStyle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812240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53112" y="937260"/>
            <a:ext cx="1298608" cy="4644934"/>
          </a:xfrm>
        </p:spPr>
        <p:txBody>
          <a:bodyPr vert="eaVert"/>
          <a:lstStyle/>
          <a:p>
            <a:r>
              <a:rPr lang="nl-NL"/>
              <a:t>Klik om de stijl te bewerken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231136" y="937260"/>
            <a:ext cx="6198489" cy="4644934"/>
          </a:xfrm>
        </p:spPr>
        <p:txBody>
          <a:bodyPr vert="eaVert"/>
          <a:lstStyle>
            <a:lvl1pPr>
              <a:lnSpc>
                <a:spcPct val="150000"/>
              </a:lnSpc>
              <a:defRPr/>
            </a:lvl1pPr>
            <a:lvl2pPr>
              <a:lnSpc>
                <a:spcPct val="150000"/>
              </a:lnSpc>
              <a:defRPr/>
            </a:lvl2pPr>
            <a:lvl3pPr>
              <a:lnSpc>
                <a:spcPct val="150000"/>
              </a:lnSpc>
              <a:defRPr/>
            </a:lvl3pPr>
            <a:lvl4pPr>
              <a:lnSpc>
                <a:spcPct val="150000"/>
              </a:lnSpc>
              <a:defRPr/>
            </a:lvl4pPr>
            <a:lvl5pPr>
              <a:lnSpc>
                <a:spcPct val="150000"/>
              </a:lnSpc>
              <a:defRPr/>
            </a:lvl5pPr>
          </a:lstStyle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355386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lnSpc>
                <a:spcPct val="150000"/>
              </a:lnSpc>
              <a:defRPr/>
            </a:lvl1pPr>
            <a:lvl2pPr>
              <a:lnSpc>
                <a:spcPct val="150000"/>
              </a:lnSpc>
              <a:defRPr/>
            </a:lvl2pPr>
            <a:lvl3pPr>
              <a:lnSpc>
                <a:spcPct val="150000"/>
              </a:lnSpc>
              <a:defRPr/>
            </a:lvl3pPr>
            <a:lvl4pPr>
              <a:lnSpc>
                <a:spcPct val="150000"/>
              </a:lnSpc>
              <a:defRPr/>
            </a:lvl4pPr>
            <a:lvl5pPr>
              <a:lnSpc>
                <a:spcPct val="150000"/>
              </a:lnSpc>
              <a:defRPr/>
            </a:lvl5pPr>
          </a:lstStyle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48276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0200" y="2386744"/>
            <a:ext cx="8991600" cy="1645920"/>
          </a:xfrm>
          <a:solidFill>
            <a:srgbClr val="FFFFFF"/>
          </a:solidFill>
          <a:ln w="38100">
            <a:solidFill>
              <a:srgbClr val="0070C0"/>
            </a:solidFill>
          </a:ln>
        </p:spPr>
        <p:txBody>
          <a:bodyPr lIns="274320" rIns="274320" anchor="ctr" anchorCtr="1">
            <a:normAutofit/>
          </a:bodyPr>
          <a:lstStyle>
            <a:lvl1pPr algn="ctr">
              <a:defRPr sz="3800">
                <a:solidFill>
                  <a:srgbClr val="0070C0"/>
                </a:solidFill>
              </a:defRPr>
            </a:lvl1pPr>
          </a:lstStyle>
          <a:p>
            <a:r>
              <a:rPr lang="nl-NL" dirty="0"/>
              <a:t>Klik om de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695194" y="4352465"/>
            <a:ext cx="6801612" cy="1265082"/>
          </a:xfrm>
        </p:spPr>
        <p:txBody>
          <a:bodyPr anchor="t" anchorCtr="1">
            <a:normAutofit/>
          </a:bodyPr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 dirty="0"/>
              <a:t>Tekststijl van het model bewerken</a:t>
            </a:r>
          </a:p>
        </p:txBody>
      </p:sp>
    </p:spTree>
    <p:extLst>
      <p:ext uri="{BB962C8B-B14F-4D97-AF65-F5344CB8AC3E}">
        <p14:creationId xmlns:p14="http://schemas.microsoft.com/office/powerpoint/2010/main" val="59158105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752219"/>
            <a:ext cx="4733925" cy="3101982"/>
          </a:xfrm>
        </p:spPr>
        <p:txBody>
          <a:bodyPr/>
          <a:lstStyle>
            <a:lvl1pPr>
              <a:lnSpc>
                <a:spcPct val="150000"/>
              </a:lnSpc>
              <a:defRPr/>
            </a:lvl1pPr>
            <a:lvl2pPr>
              <a:lnSpc>
                <a:spcPct val="150000"/>
              </a:lnSpc>
              <a:defRPr/>
            </a:lvl2pPr>
            <a:lvl3pPr>
              <a:lnSpc>
                <a:spcPct val="150000"/>
              </a:lnSpc>
              <a:defRPr/>
            </a:lvl3pPr>
            <a:lvl4pPr>
              <a:lnSpc>
                <a:spcPct val="150000"/>
              </a:lnSpc>
              <a:defRPr/>
            </a:lvl4pPr>
            <a:lvl5pPr>
              <a:lnSpc>
                <a:spcPct val="150000"/>
              </a:lnSpc>
              <a:defRPr/>
            </a:lvl5pPr>
          </a:lstStyle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00850" y="1752219"/>
            <a:ext cx="4741780" cy="3101982"/>
          </a:xfrm>
        </p:spPr>
        <p:txBody>
          <a:bodyPr/>
          <a:lstStyle>
            <a:lvl1pPr>
              <a:lnSpc>
                <a:spcPct val="150000"/>
              </a:lnSpc>
              <a:defRPr/>
            </a:lvl1pPr>
            <a:lvl2pPr>
              <a:lnSpc>
                <a:spcPct val="150000"/>
              </a:lnSpc>
              <a:defRPr/>
            </a:lvl2pPr>
            <a:lvl3pPr>
              <a:lnSpc>
                <a:spcPct val="150000"/>
              </a:lnSpc>
              <a:defRPr/>
            </a:lvl3pPr>
            <a:lvl4pPr>
              <a:lnSpc>
                <a:spcPct val="150000"/>
              </a:lnSpc>
              <a:defRPr/>
            </a:lvl4pPr>
            <a:lvl5pPr>
              <a:lnSpc>
                <a:spcPct val="150000"/>
              </a:lnSpc>
              <a:defRPr/>
            </a:lvl5pPr>
          </a:lstStyle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74875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770508"/>
            <a:ext cx="5127716" cy="704087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900" b="0" cap="all" spc="100" baseline="0">
                <a:solidFill>
                  <a:schemeClr val="accent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8650" y="2665476"/>
            <a:ext cx="5127716" cy="2596776"/>
          </a:xfrm>
        </p:spPr>
        <p:txBody>
          <a:bodyPr/>
          <a:lstStyle>
            <a:lvl1pPr>
              <a:lnSpc>
                <a:spcPct val="150000"/>
              </a:lnSpc>
              <a:defRPr/>
            </a:lvl1pPr>
            <a:lvl2pPr>
              <a:lnSpc>
                <a:spcPct val="150000"/>
              </a:lnSpc>
              <a:defRPr/>
            </a:lvl2pPr>
            <a:lvl3pPr>
              <a:lnSpc>
                <a:spcPct val="150000"/>
              </a:lnSpc>
              <a:defRPr/>
            </a:lvl3pPr>
            <a:lvl4pPr>
              <a:lnSpc>
                <a:spcPct val="150000"/>
              </a:lnSpc>
              <a:defRPr/>
            </a:lvl4pPr>
            <a:lvl5pPr>
              <a:lnSpc>
                <a:spcPct val="150000"/>
              </a:lnSpc>
              <a:defRPr/>
            </a:lvl5pPr>
          </a:lstStyle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74675" y="2665476"/>
            <a:ext cx="5167955" cy="2596776"/>
          </a:xfrm>
        </p:spPr>
        <p:txBody>
          <a:bodyPr/>
          <a:lstStyle>
            <a:lvl1pPr>
              <a:lnSpc>
                <a:spcPct val="150000"/>
              </a:lnSpc>
              <a:defRPr/>
            </a:lvl1pPr>
            <a:lvl2pPr>
              <a:lnSpc>
                <a:spcPct val="150000"/>
              </a:lnSpc>
              <a:defRPr/>
            </a:lvl2pPr>
            <a:lvl3pPr>
              <a:lnSpc>
                <a:spcPct val="150000"/>
              </a:lnSpc>
              <a:defRPr/>
            </a:lvl3pPr>
            <a:lvl4pPr>
              <a:lnSpc>
                <a:spcPct val="150000"/>
              </a:lnSpc>
              <a:defRPr/>
            </a:lvl4pPr>
            <a:lvl5pPr>
              <a:lnSpc>
                <a:spcPct val="150000"/>
              </a:lnSpc>
              <a:defRPr/>
            </a:lvl5pPr>
          </a:lstStyle>
          <a:p>
            <a:pPr lvl="0"/>
            <a:r>
              <a:rPr lang="nl-NL" dirty="0"/>
              <a:t>Tekststijl van het model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6374675" y="1770507"/>
            <a:ext cx="5167956" cy="704087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900" b="0" cap="all" spc="100" baseline="0">
                <a:solidFill>
                  <a:schemeClr val="accent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dirty="0"/>
              <a:t>Tekststijl van het model bewerken</a:t>
            </a:r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280620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159645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295047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/>
          <p:cNvSpPr/>
          <p:nvPr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04672" y="804672"/>
            <a:ext cx="4486656" cy="1141497"/>
          </a:xfrm>
          <a:solidFill>
            <a:srgbClr val="FFFFFF"/>
          </a:solidFill>
          <a:ln>
            <a:solidFill>
              <a:srgbClr val="0070C0"/>
            </a:solidFill>
          </a:ln>
        </p:spPr>
        <p:txBody>
          <a:bodyPr anchor="ctr" anchorCtr="1">
            <a:normAutofit/>
          </a:bodyPr>
          <a:lstStyle>
            <a:lvl1pPr>
              <a:defRPr sz="2200">
                <a:solidFill>
                  <a:srgbClr val="0070C0"/>
                </a:solidFill>
              </a:defRPr>
            </a:lvl1pPr>
          </a:lstStyle>
          <a:p>
            <a:r>
              <a:rPr lang="nl-NL"/>
              <a:t>Klik om de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36080" y="804672"/>
            <a:ext cx="4815840" cy="5248656"/>
          </a:xfrm>
        </p:spPr>
        <p:txBody>
          <a:bodyPr>
            <a:normAutofit/>
          </a:bodyPr>
          <a:lstStyle>
            <a:lvl1pPr>
              <a:lnSpc>
                <a:spcPct val="150000"/>
              </a:lnSpc>
              <a:defRPr sz="1900">
                <a:solidFill>
                  <a:schemeClr val="tx1"/>
                </a:solidFill>
              </a:defRPr>
            </a:lvl1pPr>
            <a:lvl2pPr>
              <a:lnSpc>
                <a:spcPct val="150000"/>
              </a:lnSpc>
              <a:defRPr sz="1600">
                <a:solidFill>
                  <a:schemeClr val="tx1"/>
                </a:solidFill>
              </a:defRPr>
            </a:lvl2pPr>
            <a:lvl3pPr>
              <a:lnSpc>
                <a:spcPct val="150000"/>
              </a:lnSpc>
              <a:defRPr sz="1600">
                <a:solidFill>
                  <a:schemeClr val="tx1"/>
                </a:solidFill>
              </a:defRPr>
            </a:lvl3pPr>
            <a:lvl4pPr>
              <a:lnSpc>
                <a:spcPct val="150000"/>
              </a:lnSpc>
              <a:defRPr sz="1600">
                <a:solidFill>
                  <a:schemeClr val="tx1"/>
                </a:solidFill>
              </a:defRPr>
            </a:lvl4pPr>
            <a:lvl5pPr>
              <a:lnSpc>
                <a:spcPct val="150000"/>
              </a:lnSpc>
              <a:defRPr sz="1600">
                <a:solidFill>
                  <a:schemeClr val="tx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04672" y="2331982"/>
            <a:ext cx="4486656" cy="3721346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1500">
                <a:solidFill>
                  <a:schemeClr val="tx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 dirty="0"/>
              <a:t>Tekststijl van het model bewerken</a:t>
            </a:r>
          </a:p>
        </p:txBody>
      </p:sp>
      <p:sp>
        <p:nvSpPr>
          <p:cNvPr id="9" name="Rechthoek 8"/>
          <p:cNvSpPr/>
          <p:nvPr userDrawn="1"/>
        </p:nvSpPr>
        <p:spPr>
          <a:xfrm>
            <a:off x="0" y="6105525"/>
            <a:ext cx="12192000" cy="752475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r>
              <a:rPr lang="nl-BE" dirty="0"/>
              <a:t>	EDUGO campus DE BRUG</a:t>
            </a:r>
          </a:p>
        </p:txBody>
      </p:sp>
      <p:pic>
        <p:nvPicPr>
          <p:cNvPr id="10" name="Picture 4" descr="Afbeeldingsresultaat voor edugo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80725" y="6150809"/>
            <a:ext cx="661906" cy="6619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662136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/>
          <p:cNvSpPr/>
          <p:nvPr/>
        </p:nvSpPr>
        <p:spPr>
          <a:xfrm>
            <a:off x="0" y="0"/>
            <a:ext cx="6095999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08523" y="2243828"/>
            <a:ext cx="4494998" cy="1134640"/>
          </a:xfrm>
          <a:solidFill>
            <a:srgbClr val="FFFFFF"/>
          </a:solidFill>
          <a:ln>
            <a:solidFill>
              <a:srgbClr val="0070C0"/>
            </a:solidFill>
          </a:ln>
        </p:spPr>
        <p:txBody>
          <a:bodyPr anchor="ctr" anchorCtr="1">
            <a:noAutofit/>
          </a:bodyPr>
          <a:lstStyle>
            <a:lvl1pPr>
              <a:defRPr sz="2200">
                <a:solidFill>
                  <a:srgbClr val="0070C0"/>
                </a:solidFill>
              </a:defRPr>
            </a:lvl1pPr>
          </a:lstStyle>
          <a:p>
            <a:r>
              <a:rPr lang="nl-NL" dirty="0"/>
              <a:t>Klik om de stijl te bewerken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9" y="0"/>
            <a:ext cx="6102097" cy="5408023"/>
          </a:xfrm>
          <a:solidFill>
            <a:schemeClr val="bg1"/>
          </a:solidFill>
        </p:spPr>
        <p:txBody>
          <a:bodyPr anchor="t"/>
          <a:lstStyle>
            <a:lvl1pPr marL="0" indent="0">
              <a:buNone/>
              <a:defRPr sz="3200">
                <a:solidFill>
                  <a:schemeClr val="tx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l-NL"/>
              <a:t>Klik op het pictogram als u een afbeelding wilt toevoegen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5568" y="3549918"/>
            <a:ext cx="3794760" cy="1858105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1500">
                <a:solidFill>
                  <a:schemeClr val="tx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9" name="Rechthoek 8"/>
          <p:cNvSpPr/>
          <p:nvPr userDrawn="1"/>
        </p:nvSpPr>
        <p:spPr>
          <a:xfrm>
            <a:off x="0" y="6105525"/>
            <a:ext cx="12192000" cy="752475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r>
              <a:rPr lang="nl-BE" dirty="0"/>
              <a:t>	EDUGO campus DE BRUG</a:t>
            </a:r>
          </a:p>
        </p:txBody>
      </p:sp>
      <p:pic>
        <p:nvPicPr>
          <p:cNvPr id="10" name="Picture 4" descr="Afbeeldingsresultaat voor edugo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80725" y="6150809"/>
            <a:ext cx="661906" cy="6619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Afbeelding 7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622296"/>
            <a:ext cx="12192000" cy="4699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16465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163504"/>
            <a:ext cx="10913980" cy="1188720"/>
          </a:xfrm>
          <a:prstGeom prst="rect">
            <a:avLst/>
          </a:prstGeom>
          <a:solidFill>
            <a:schemeClr val="bg1"/>
          </a:solidFill>
          <a:ln w="31750" cap="sq">
            <a:solidFill>
              <a:srgbClr val="0070C0"/>
            </a:solidFill>
            <a:miter lim="800000"/>
          </a:ln>
        </p:spPr>
        <p:txBody>
          <a:bodyPr vert="horz" lIns="182880" tIns="182880" rIns="182880" bIns="182880" rtlCol="0" anchor="ctr">
            <a:normAutofit/>
          </a:bodyPr>
          <a:lstStyle/>
          <a:p>
            <a:r>
              <a:rPr lang="nl-NL" dirty="0"/>
              <a:t>Klik om de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49" y="1732353"/>
            <a:ext cx="10913981" cy="369308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Rechthoek 12"/>
          <p:cNvSpPr/>
          <p:nvPr userDrawn="1"/>
        </p:nvSpPr>
        <p:spPr>
          <a:xfrm>
            <a:off x="0" y="6105525"/>
            <a:ext cx="12192000" cy="752475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r>
              <a:rPr lang="nl-BE" dirty="0"/>
              <a:t>	EDUGO campus DE BRUG</a:t>
            </a:r>
          </a:p>
        </p:txBody>
      </p:sp>
      <p:pic>
        <p:nvPicPr>
          <p:cNvPr id="1028" name="Picture 4" descr="Afbeeldingsresultaat voor edugo"/>
          <p:cNvPicPr>
            <a:picLocks noChangeAspect="1" noChangeArrowheads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80725" y="6150809"/>
            <a:ext cx="661906" cy="6619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Afbeelding 15"/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635538"/>
            <a:ext cx="12192000" cy="4699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35528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800" b="1" kern="1200" cap="all" spc="200" baseline="0">
          <a:solidFill>
            <a:srgbClr val="0070C0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4572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6858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9144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1430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1312863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484313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165735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1882775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nl-BE" dirty="0"/>
              <a:t>E-mailetiquette</a:t>
            </a:r>
          </a:p>
        </p:txBody>
      </p:sp>
      <p:sp>
        <p:nvSpPr>
          <p:cNvPr id="5" name="Ondertitel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nl-BE" b="1" dirty="0"/>
              <a:t>Volgens de regels van de kunst!</a:t>
            </a:r>
          </a:p>
          <a:p>
            <a:r>
              <a:rPr lang="nl-BE" i="1" dirty="0"/>
              <a:t>Zie schoolagenda blz. 20</a:t>
            </a:r>
          </a:p>
        </p:txBody>
      </p:sp>
      <p:pic>
        <p:nvPicPr>
          <p:cNvPr id="7" name="Picture 4" descr="Afbeeldingsresultaat voor netiquette"/>
          <p:cNvPicPr>
            <a:picLocks noChangeAspect="1" noChangeArrowheads="1"/>
          </p:cNvPicPr>
          <p:nvPr/>
        </p:nvPicPr>
        <p:blipFill>
          <a:blip r:embed="rId2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46570" y="477609"/>
            <a:ext cx="2498859" cy="16645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3137139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Tijdelijke aanduiding voor inhoud 4">
            <a:extLst>
              <a:ext uri="{FF2B5EF4-FFF2-40B4-BE49-F238E27FC236}">
                <a16:creationId xmlns:a16="http://schemas.microsoft.com/office/drawing/2014/main" id="{FF0FD980-947B-844B-BBB6-E290051E8240}"/>
              </a:ext>
            </a:extLst>
          </p:cNvPr>
          <p:cNvPicPr>
            <a:picLocks/>
          </p:cNvPicPr>
          <p:nvPr/>
        </p:nvPicPr>
        <p:blipFill rotWithShape="1">
          <a:blip r:embed="rId2"/>
          <a:srcRect t="1069" b="23611"/>
          <a:stretch/>
        </p:blipFill>
        <p:spPr>
          <a:xfrm>
            <a:off x="2978330" y="156755"/>
            <a:ext cx="6480000" cy="5400000"/>
          </a:xfrm>
          <a:prstGeom prst="rect">
            <a:avLst/>
          </a:prstGeom>
        </p:spPr>
      </p:pic>
      <p:pic>
        <p:nvPicPr>
          <p:cNvPr id="6148" name="Picture 4" descr="Gerelateerde afbeeldi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29458" y="252548"/>
            <a:ext cx="1970656" cy="16878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505093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dirty="0"/>
              <a:t>E-mailetiquette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nl-BE" b="1" dirty="0"/>
              <a:t>Juiste geadresseerde</a:t>
            </a:r>
            <a:r>
              <a:rPr lang="nl-BE" dirty="0"/>
              <a:t>: naar wie wil je een bericht versturen? </a:t>
            </a:r>
          </a:p>
          <a:p>
            <a:r>
              <a:rPr lang="nl-BE" b="1" dirty="0"/>
              <a:t>Het onderwerp</a:t>
            </a:r>
            <a:r>
              <a:rPr lang="nl-BE" dirty="0"/>
              <a:t>: een korte omschrijving. Wees bondig en zo concreet mogelijk. </a:t>
            </a:r>
            <a:endParaRPr lang="nl-BE" b="1" dirty="0"/>
          </a:p>
          <a:p>
            <a:r>
              <a:rPr lang="nl-BE" b="1" dirty="0"/>
              <a:t>Aanspreking</a:t>
            </a:r>
            <a:r>
              <a:rPr lang="nl-BE" dirty="0"/>
              <a:t>: ‘Beste …’ of ‘Geachte …’ of ‘Dag …’. Na een aanspreking, géén komma. </a:t>
            </a:r>
          </a:p>
          <a:p>
            <a:r>
              <a:rPr lang="nl-BE" b="1" dirty="0"/>
              <a:t>De inhoud</a:t>
            </a:r>
            <a:r>
              <a:rPr lang="nl-BE" dirty="0"/>
              <a:t>: hou je bericht kort. Laat witruimte tussen jouw alinea’s. Lees jouw bericht na op vlak van spelling en zinsbouw. Gebruik hoofdletters en leestekens. </a:t>
            </a:r>
          </a:p>
          <a:p>
            <a:r>
              <a:rPr lang="nl-BE" b="1" dirty="0"/>
              <a:t>De afsluiting: </a:t>
            </a:r>
            <a:r>
              <a:rPr lang="nl-BE" dirty="0"/>
              <a:t>eindig met een slotformule zoals ‘Met vriendelijke groeten’, of ‘Alvast bedankt’. Na een afsluiting, géén komma. Zet onderaan je voor- en familienaam</a:t>
            </a:r>
          </a:p>
        </p:txBody>
      </p:sp>
      <p:pic>
        <p:nvPicPr>
          <p:cNvPr id="4" name="Picture 4" descr="Afbeeldingsresultaat voor netiquette"/>
          <p:cNvPicPr>
            <a:picLocks noChangeAspect="1" noChangeArrowheads="1"/>
          </p:cNvPicPr>
          <p:nvPr/>
        </p:nvPicPr>
        <p:blipFill>
          <a:blip r:embed="rId2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53999" y="283712"/>
            <a:ext cx="1423602" cy="9483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485074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dirty="0"/>
              <a:t>E-mailetiquette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nl-BE" b="1" dirty="0"/>
              <a:t>Wat doe je zeker niet: </a:t>
            </a:r>
            <a:r>
              <a:rPr lang="nl-BE" dirty="0"/>
              <a:t>zet geen woorden in hoofdletters, dit komt overeen met roepen. </a:t>
            </a:r>
          </a:p>
          <a:p>
            <a:r>
              <a:rPr lang="nl-BE" b="1" dirty="0"/>
              <a:t>Wat mag je verwachten:</a:t>
            </a:r>
            <a:endParaRPr lang="nl-BE" dirty="0"/>
          </a:p>
          <a:p>
            <a:pPr lvl="1"/>
            <a:r>
              <a:rPr lang="nl-BE" dirty="0"/>
              <a:t>Verwacht niet onmiddellijk antwoord. Wil je toch een dringend antwoord, spreek de leraar persoonlijk aan. </a:t>
            </a:r>
          </a:p>
          <a:p>
            <a:pPr lvl="1"/>
            <a:r>
              <a:rPr lang="nl-BE" dirty="0"/>
              <a:t>De leraar tracht binnen de twee dagen te antwoorden. </a:t>
            </a:r>
          </a:p>
          <a:p>
            <a:pPr lvl="1"/>
            <a:r>
              <a:rPr lang="nl-BE" dirty="0"/>
              <a:t>Je stuurt géén bericht naar de leraar met een vraag over een toets/taak net voor de datum van afleggen of afgeven. </a:t>
            </a:r>
          </a:p>
          <a:p>
            <a:pPr lvl="1"/>
            <a:endParaRPr lang="nl-BE" dirty="0"/>
          </a:p>
        </p:txBody>
      </p:sp>
      <p:pic>
        <p:nvPicPr>
          <p:cNvPr id="4" name="Picture 4" descr="Afbeeldingsresultaat voor netiquette"/>
          <p:cNvPicPr>
            <a:picLocks noChangeAspect="1" noChangeArrowheads="1"/>
          </p:cNvPicPr>
          <p:nvPr/>
        </p:nvPicPr>
        <p:blipFill>
          <a:blip r:embed="rId2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53999" y="283712"/>
            <a:ext cx="1423602" cy="9483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668017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04469" y="275137"/>
            <a:ext cx="6771050" cy="5081338"/>
          </a:xfrm>
          <a:prstGeom prst="rect">
            <a:avLst/>
          </a:prstGeom>
        </p:spPr>
      </p:pic>
      <p:pic>
        <p:nvPicPr>
          <p:cNvPr id="5" name="Picture 4" descr="Gerelateerde afbeeldi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10090715" y="161926"/>
            <a:ext cx="1970656" cy="16878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387197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3891C5C-E221-2249-A488-B8FAA3CEDF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49" y="210176"/>
            <a:ext cx="10913980" cy="1188720"/>
          </a:xfrm>
        </p:spPr>
        <p:txBody>
          <a:bodyPr/>
          <a:lstStyle/>
          <a:p>
            <a:r>
              <a:rPr lang="nl-BE"/>
              <a:t>Opdracht 1</a:t>
            </a:r>
            <a:endParaRPr lang="nl-BE" dirty="0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707CAD09-3161-614A-A369-B7A15FF4649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49" y="1732353"/>
            <a:ext cx="10913981" cy="3693087"/>
          </a:xfrm>
        </p:spPr>
        <p:txBody>
          <a:bodyPr/>
          <a:lstStyle/>
          <a:p>
            <a:pPr marL="0" indent="0">
              <a:buNone/>
            </a:pPr>
            <a:r>
              <a:rPr lang="nl-BE" dirty="0"/>
              <a:t>Stel jezelf voor aan je leerkracht. Ga op het internet op zoek naar een foto die jou omschrijft in 1 beeld. Sla deze foto op in jouw persoonlijke map.</a:t>
            </a:r>
            <a:br>
              <a:rPr lang="nl-BE" dirty="0"/>
            </a:br>
            <a:r>
              <a:rPr lang="nl-BE" dirty="0"/>
              <a:t>Mail deze foto in bijlage naar jouw buurman/buurvrouw. Vertel waarom je deze foto heb gekozen en vertel wat meer over jezelf. </a:t>
            </a:r>
          </a:p>
        </p:txBody>
      </p:sp>
    </p:spTree>
    <p:extLst>
      <p:ext uri="{BB962C8B-B14F-4D97-AF65-F5344CB8AC3E}">
        <p14:creationId xmlns:p14="http://schemas.microsoft.com/office/powerpoint/2010/main" val="233098724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3891C5C-E221-2249-A488-B8FAA3CEDF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49" y="210176"/>
            <a:ext cx="10913980" cy="1188720"/>
          </a:xfrm>
        </p:spPr>
        <p:txBody>
          <a:bodyPr/>
          <a:lstStyle/>
          <a:p>
            <a:r>
              <a:rPr lang="nl-BE" dirty="0"/>
              <a:t>Opdracht 2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707CAD09-3161-614A-A369-B7A15FF4649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49" y="1732353"/>
            <a:ext cx="10913981" cy="3693087"/>
          </a:xfrm>
        </p:spPr>
        <p:txBody>
          <a:bodyPr/>
          <a:lstStyle/>
          <a:p>
            <a:pPr marL="0" indent="0">
              <a:buNone/>
            </a:pPr>
            <a:r>
              <a:rPr lang="nl-BE" dirty="0"/>
              <a:t>Je hebt afgelopen weekend/vakantie een prachtige uitstap gedaan naar een musea / tentoonstelling / expo / bedrijf / dorpje / natuurpark / strand /... . </a:t>
            </a:r>
            <a:br>
              <a:rPr lang="nl-BE" dirty="0"/>
            </a:br>
            <a:r>
              <a:rPr lang="nl-BE" dirty="0"/>
              <a:t>Je vond het zo ongelofelijk tof, dat je heel jouw klas en school wil overtuigen om een schooluitstap te doen naar die locatie. </a:t>
            </a:r>
            <a:br>
              <a:rPr lang="nl-BE" dirty="0"/>
            </a:br>
            <a:r>
              <a:rPr lang="nl-BE" dirty="0"/>
              <a:t>Overtuig jouw titularis met een goed idee. </a:t>
            </a:r>
            <a:br>
              <a:rPr lang="nl-BE" dirty="0"/>
            </a:br>
            <a:r>
              <a:rPr lang="nl-BE" dirty="0"/>
              <a:t>Tip: Zorg voor meerdere afbeeldingen en hyperlinks! </a:t>
            </a:r>
          </a:p>
          <a:p>
            <a:endParaRPr lang="nl-BE" dirty="0"/>
          </a:p>
        </p:txBody>
      </p:sp>
    </p:spTree>
    <p:extLst>
      <p:ext uri="{BB962C8B-B14F-4D97-AF65-F5344CB8AC3E}">
        <p14:creationId xmlns:p14="http://schemas.microsoft.com/office/powerpoint/2010/main" val="2628620342"/>
      </p:ext>
    </p:extLst>
  </p:cSld>
  <p:clrMapOvr>
    <a:masterClrMapping/>
  </p:clrMapOvr>
</p:sld>
</file>

<file path=ppt/theme/theme1.xml><?xml version="1.0" encoding="utf-8"?>
<a:theme xmlns:a="http://schemas.openxmlformats.org/drawingml/2006/main" name="Parcel">
  <a:themeElements>
    <a:clrScheme name="Parcel">
      <a:dk1>
        <a:srgbClr val="000000"/>
      </a:dk1>
      <a:lt1>
        <a:sysClr val="window" lastClr="FFFFFF"/>
      </a:lt1>
      <a:dk2>
        <a:srgbClr val="5E5E5E"/>
      </a:dk2>
      <a:lt2>
        <a:srgbClr val="DDDDDD"/>
      </a:lt2>
      <a:accent1>
        <a:srgbClr val="A6B727"/>
      </a:accent1>
      <a:accent2>
        <a:srgbClr val="418AB3"/>
      </a:accent2>
      <a:accent3>
        <a:srgbClr val="F69200"/>
      </a:accent3>
      <a:accent4>
        <a:srgbClr val="838383"/>
      </a:accent4>
      <a:accent5>
        <a:srgbClr val="FEC306"/>
      </a:accent5>
      <a:accent6>
        <a:srgbClr val="DF5327"/>
      </a:accent6>
      <a:hlink>
        <a:srgbClr val="F59E00"/>
      </a:hlink>
      <a:folHlink>
        <a:srgbClr val="B2B2B2"/>
      </a:folHlink>
    </a:clrScheme>
    <a:fontScheme name="Aangepast 1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Parcel">
      <a: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107000"/>
                <a:lumMod val="103000"/>
              </a:schemeClr>
            </a:gs>
            <a:gs pos="100000">
              <a:schemeClr val="phClr">
                <a:tint val="82000"/>
                <a:satMod val="109000"/>
                <a:lumMod val="103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7000"/>
                <a:satMod val="100000"/>
                <a:lumMod val="102000"/>
              </a:schemeClr>
            </a:gs>
            <a:gs pos="50000">
              <a:schemeClr val="phClr">
                <a:shade val="100000"/>
                <a:satMod val="103000"/>
                <a:lumMod val="100000"/>
              </a:schemeClr>
            </a:gs>
            <a:gs pos="100000">
              <a:schemeClr val="phClr">
                <a:shade val="93000"/>
                <a:satMod val="11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5880" dist="1524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prstMaterial="dkEdge">
            <a:bevelT w="0" h="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7000"/>
                <a:shade val="100000"/>
                <a:satMod val="185000"/>
                <a:lumMod val="120000"/>
              </a:schemeClr>
            </a:gs>
            <a:gs pos="100000">
              <a:schemeClr val="phClr">
                <a:tint val="96000"/>
                <a:shade val="95000"/>
                <a:satMod val="215000"/>
                <a:lumMod val="80000"/>
              </a:schemeClr>
            </a:gs>
          </a:gsLst>
          <a:path path="circle">
            <a:fillToRect l="50000" t="55000" r="125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arcel" id="{8BEC4385-4EB9-4D53-BFB5-0EA123736B6D}" vid="{A425FB89-E954-4A2A-81DC-D90804A94DB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</TotalTime>
  <Words>259</Words>
  <Application>Microsoft Macintosh PowerPoint</Application>
  <PresentationFormat>Breedbeeld</PresentationFormat>
  <Paragraphs>19</Paragraphs>
  <Slides>7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2</vt:i4>
      </vt:variant>
      <vt:variant>
        <vt:lpstr>Thema</vt:lpstr>
      </vt:variant>
      <vt:variant>
        <vt:i4>1</vt:i4>
      </vt:variant>
      <vt:variant>
        <vt:lpstr>Diatitels</vt:lpstr>
      </vt:variant>
      <vt:variant>
        <vt:i4>7</vt:i4>
      </vt:variant>
    </vt:vector>
  </HeadingPairs>
  <TitlesOfParts>
    <vt:vector size="10" baseType="lpstr">
      <vt:lpstr>Arial</vt:lpstr>
      <vt:lpstr>Verdana</vt:lpstr>
      <vt:lpstr>Parcel</vt:lpstr>
      <vt:lpstr>E-mailetiquette</vt:lpstr>
      <vt:lpstr>PowerPoint-presentatie</vt:lpstr>
      <vt:lpstr>E-mailetiquette</vt:lpstr>
      <vt:lpstr>E-mailetiquette</vt:lpstr>
      <vt:lpstr>PowerPoint-presentatie</vt:lpstr>
      <vt:lpstr>Opdracht 1</vt:lpstr>
      <vt:lpstr>Opdracht 2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E-mailetiquette</dc:title>
  <dc:creator>Decoster Laurence</dc:creator>
  <cp:lastModifiedBy>Decoster Laurence</cp:lastModifiedBy>
  <cp:revision>2</cp:revision>
  <dcterms:created xsi:type="dcterms:W3CDTF">2019-09-02T19:49:16Z</dcterms:created>
  <dcterms:modified xsi:type="dcterms:W3CDTF">2019-09-02T20:07:36Z</dcterms:modified>
</cp:coreProperties>
</file>