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81" r:id="rId2"/>
    <p:sldId id="282" r:id="rId3"/>
    <p:sldId id="271" r:id="rId4"/>
    <p:sldId id="276" r:id="rId5"/>
    <p:sldId id="261" r:id="rId6"/>
    <p:sldId id="270" r:id="rId7"/>
    <p:sldId id="268" r:id="rId8"/>
    <p:sldId id="269" r:id="rId9"/>
    <p:sldId id="274" r:id="rId10"/>
    <p:sldId id="277" r:id="rId11"/>
    <p:sldId id="275" r:id="rId12"/>
    <p:sldId id="278" r:id="rId13"/>
    <p:sldId id="279" r:id="rId14"/>
    <p:sldId id="267" r:id="rId15"/>
    <p:sldId id="280" r:id="rId16"/>
    <p:sldId id="263" r:id="rId17"/>
    <p:sldId id="259" r:id="rId18"/>
    <p:sldId id="260" r:id="rId19"/>
    <p:sldId id="265" r:id="rId20"/>
    <p:sldId id="26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304" autoAdjust="0"/>
    <p:restoredTop sz="94660"/>
  </p:normalViewPr>
  <p:slideViewPr>
    <p:cSldViewPr snapToGrid="0">
      <p:cViewPr varScale="1">
        <p:scale>
          <a:sx n="81" d="100"/>
          <a:sy n="81" d="100"/>
        </p:scale>
        <p:origin x="108"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0070C0"/>
            </a:solidFill>
          </a:ln>
        </p:spPr>
        <p:txBody>
          <a:bodyPr lIns="274320" rIns="274320" anchor="ctr" anchorCtr="1">
            <a:normAutofit/>
          </a:bodyPr>
          <a:lstStyle>
            <a:lvl1pPr algn="ctr">
              <a:defRPr sz="3800">
                <a:solidFill>
                  <a:srgbClr val="0070C0"/>
                </a:solidFill>
              </a:defRPr>
            </a:lvl1pPr>
          </a:lstStyle>
          <a:p>
            <a:r>
              <a:rPr lang="nl-NL"/>
              <a:t>Klik om stijl te bewerken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644934"/>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2231136" y="937260"/>
            <a:ext cx="6198489" cy="4644934"/>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0070C0"/>
            </a:solidFill>
          </a:ln>
        </p:spPr>
        <p:txBody>
          <a:bodyPr lIns="274320" rIns="274320" anchor="ctr" anchorCtr="1">
            <a:normAutofit/>
          </a:bodyPr>
          <a:lstStyle>
            <a:lvl1pPr algn="ctr">
              <a:defRPr sz="3800">
                <a:solidFill>
                  <a:srgbClr val="0070C0"/>
                </a:solidFill>
              </a:defRPr>
            </a:lvl1pPr>
          </a:lstStyle>
          <a:p>
            <a:r>
              <a:rPr lang="nl-NL"/>
              <a:t>Klik om stijl te bewerken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752219"/>
            <a:ext cx="4733925" cy="310198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800850" y="1752219"/>
            <a:ext cx="4741780" cy="310198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770508"/>
            <a:ext cx="5127716"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8650" y="2665476"/>
            <a:ext cx="5127716" cy="259677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Content Placeholder 5"/>
          <p:cNvSpPr>
            <a:spLocks noGrp="1"/>
          </p:cNvSpPr>
          <p:nvPr>
            <p:ph sz="quarter" idx="4"/>
          </p:nvPr>
        </p:nvSpPr>
        <p:spPr>
          <a:xfrm>
            <a:off x="6374675" y="2665476"/>
            <a:ext cx="5167955" cy="2596776"/>
          </a:xfrm>
        </p:spPr>
        <p:txBody>
          <a:bodyPr/>
          <a:lstStyle>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1" name="Text Placeholder 4"/>
          <p:cNvSpPr>
            <a:spLocks noGrp="1"/>
          </p:cNvSpPr>
          <p:nvPr>
            <p:ph type="body" sz="quarter" idx="13"/>
          </p:nvPr>
        </p:nvSpPr>
        <p:spPr>
          <a:xfrm>
            <a:off x="6374675" y="1770507"/>
            <a:ext cx="5167956"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0" name="Title 9"/>
          <p:cNvSpPr>
            <a:spLocks noGrp="1"/>
          </p:cNvSpPr>
          <p:nvPr>
            <p:ph type="title"/>
          </p:nvPr>
        </p:nvSpPr>
        <p:spPr/>
        <p:txBody>
          <a:bodyPr/>
          <a:lstStyle/>
          <a:p>
            <a:r>
              <a:rPr lang="nl-NL"/>
              <a:t>Klik om stijl te bewerken</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804672"/>
            <a:ext cx="4486656" cy="1141497"/>
          </a:xfrm>
          <a:solidFill>
            <a:srgbClr val="FFFFFF"/>
          </a:solidFill>
          <a:ln>
            <a:solidFill>
              <a:srgbClr val="0070C0"/>
            </a:solidFill>
          </a:ln>
        </p:spPr>
        <p:txBody>
          <a:bodyPr anchor="ctr" anchorCtr="1">
            <a:normAutofit/>
          </a:bodyPr>
          <a:lstStyle>
            <a:lvl1pPr>
              <a:defRPr sz="2200">
                <a:solidFill>
                  <a:srgbClr val="0070C0"/>
                </a:solidFill>
              </a:defRPr>
            </a:lvl1pPr>
          </a:lstStyle>
          <a:p>
            <a:r>
              <a:rPr lang="nl-NL"/>
              <a:t>Klik om stijl te bewerken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04672" y="2331982"/>
            <a:ext cx="4486656" cy="372134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Rechthoek 8"/>
          <p:cNvSpPr/>
          <p:nvPr userDrawn="1"/>
        </p:nvSpPr>
        <p:spPr>
          <a:xfrm>
            <a:off x="0" y="6105525"/>
            <a:ext cx="12192000" cy="75247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l"/>
            <a:r>
              <a:rPr lang="nl-BE" dirty="0"/>
              <a:t>	EDUGO campus DE BRUG</a:t>
            </a:r>
          </a:p>
        </p:txBody>
      </p:sp>
      <p:pic>
        <p:nvPicPr>
          <p:cNvPr id="10" name="Picture 4" descr="Afbeeldingsresultaat voor edu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80725" y="6150809"/>
            <a:ext cx="661906" cy="6619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0070C0"/>
            </a:solidFill>
          </a:ln>
        </p:spPr>
        <p:txBody>
          <a:bodyPr anchor="ctr" anchorCtr="1">
            <a:noAutofit/>
          </a:bodyPr>
          <a:lstStyle>
            <a:lvl1pPr>
              <a:defRPr sz="2200">
                <a:solidFill>
                  <a:srgbClr val="0070C0"/>
                </a:solidFill>
              </a:defRPr>
            </a:lvl1pPr>
          </a:lstStyle>
          <a:p>
            <a:r>
              <a:rPr lang="nl-NL"/>
              <a:t>Klik om stijl te bewerken</a:t>
            </a:r>
            <a:endParaRPr lang="en-US" dirty="0"/>
          </a:p>
        </p:txBody>
      </p:sp>
      <p:sp>
        <p:nvSpPr>
          <p:cNvPr id="3" name="Picture Placeholder 2"/>
          <p:cNvSpPr>
            <a:spLocks noGrp="1" noChangeAspect="1"/>
          </p:cNvSpPr>
          <p:nvPr>
            <p:ph type="pic" idx="1"/>
          </p:nvPr>
        </p:nvSpPr>
        <p:spPr>
          <a:xfrm>
            <a:off x="6095999" y="0"/>
            <a:ext cx="6102097" cy="5408023"/>
          </a:xfrm>
          <a:solidFill>
            <a:schemeClr val="bg1"/>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15568" y="3549918"/>
            <a:ext cx="3794760" cy="1858105"/>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Rechthoek 8"/>
          <p:cNvSpPr/>
          <p:nvPr userDrawn="1"/>
        </p:nvSpPr>
        <p:spPr>
          <a:xfrm>
            <a:off x="0" y="6105525"/>
            <a:ext cx="12192000" cy="75247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l"/>
            <a:r>
              <a:rPr lang="nl-BE" dirty="0"/>
              <a:t>	EDUGO campus DE BRUG</a:t>
            </a:r>
          </a:p>
        </p:txBody>
      </p:sp>
      <p:pic>
        <p:nvPicPr>
          <p:cNvPr id="10" name="Picture 4" descr="Afbeeldingsresultaat voor edu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80725" y="6150809"/>
            <a:ext cx="661906" cy="661906"/>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622296"/>
            <a:ext cx="12192000" cy="46998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3504"/>
            <a:ext cx="10913980" cy="1188720"/>
          </a:xfrm>
          <a:prstGeom prst="rect">
            <a:avLst/>
          </a:prstGeom>
          <a:solidFill>
            <a:schemeClr val="bg1"/>
          </a:solidFill>
          <a:ln w="31750" cap="sq">
            <a:solidFill>
              <a:srgbClr val="0070C0"/>
            </a:solidFill>
            <a:miter lim="800000"/>
          </a:ln>
        </p:spPr>
        <p:txBody>
          <a:bodyPr vert="horz" lIns="182880" tIns="182880" rIns="182880" bIns="182880" rtlCol="0" anchor="ctr">
            <a:normAutofit/>
          </a:bodyPr>
          <a:lstStyle/>
          <a:p>
            <a:r>
              <a:rPr lang="nl-NL" dirty="0"/>
              <a:t>Klik om de stijl te bewerken</a:t>
            </a:r>
            <a:endParaRPr lang="en-US" dirty="0"/>
          </a:p>
        </p:txBody>
      </p:sp>
      <p:sp>
        <p:nvSpPr>
          <p:cNvPr id="3" name="Text Placeholder 2"/>
          <p:cNvSpPr>
            <a:spLocks noGrp="1"/>
          </p:cNvSpPr>
          <p:nvPr>
            <p:ph type="body" idx="1"/>
          </p:nvPr>
        </p:nvSpPr>
        <p:spPr>
          <a:xfrm>
            <a:off x="628649" y="1732353"/>
            <a:ext cx="10913981" cy="3693087"/>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3" name="Rechthoek 12"/>
          <p:cNvSpPr/>
          <p:nvPr userDrawn="1"/>
        </p:nvSpPr>
        <p:spPr>
          <a:xfrm>
            <a:off x="0" y="6105525"/>
            <a:ext cx="12192000" cy="75247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l"/>
            <a:r>
              <a:rPr lang="nl-BE" dirty="0"/>
              <a:t>	EDUGO campus DE BRUG</a:t>
            </a:r>
          </a:p>
        </p:txBody>
      </p:sp>
      <p:pic>
        <p:nvPicPr>
          <p:cNvPr id="1028" name="Picture 4" descr="Afbeeldingsresultaat voor edu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880725" y="6150809"/>
            <a:ext cx="661906" cy="661906"/>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5635538"/>
            <a:ext cx="12192000" cy="469986"/>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lnSpc>
          <a:spcPct val="90000"/>
        </a:lnSpc>
        <a:spcBef>
          <a:spcPct val="0"/>
        </a:spcBef>
        <a:buNone/>
        <a:defRPr sz="2800" b="1" kern="1200" cap="all" spc="200" baseline="0">
          <a:solidFill>
            <a:srgbClr val="0070C0"/>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6.tiff"/><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image" Target="../media/image3.tiff"/><Relationship Id="rId1" Type="http://schemas.openxmlformats.org/officeDocument/2006/relationships/slideLayout" Target="../slideLayouts/slideLayout5.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4.xml"/><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tif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https://www.youtube.com/embed/hjKnoaXIZNU?feature=oembed" TargetMode="External"/><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E40EF2-C9A8-4D43-9336-CC5026C60A45}"/>
              </a:ext>
            </a:extLst>
          </p:cNvPr>
          <p:cNvSpPr>
            <a:spLocks noGrp="1"/>
          </p:cNvSpPr>
          <p:nvPr>
            <p:ph type="ctrTitle"/>
          </p:nvPr>
        </p:nvSpPr>
        <p:spPr/>
        <p:txBody>
          <a:bodyPr/>
          <a:lstStyle/>
          <a:p>
            <a:r>
              <a:rPr lang="nl-BE" dirty="0"/>
              <a:t>Opslagmedia</a:t>
            </a:r>
          </a:p>
        </p:txBody>
      </p:sp>
      <p:sp>
        <p:nvSpPr>
          <p:cNvPr id="5" name="Ondertitel 4">
            <a:extLst>
              <a:ext uri="{FF2B5EF4-FFF2-40B4-BE49-F238E27FC236}">
                <a16:creationId xmlns:a16="http://schemas.microsoft.com/office/drawing/2014/main" id="{8DF69B4C-1D8D-A245-8EE9-A1BD9E504BF9}"/>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220773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A7296-6A72-834F-A144-05329BD8AA43}"/>
              </a:ext>
            </a:extLst>
          </p:cNvPr>
          <p:cNvSpPr>
            <a:spLocks noGrp="1"/>
          </p:cNvSpPr>
          <p:nvPr>
            <p:ph type="title"/>
          </p:nvPr>
        </p:nvSpPr>
        <p:spPr/>
        <p:txBody>
          <a:bodyPr/>
          <a:lstStyle/>
          <a:p>
            <a:r>
              <a:rPr lang="nl-BE" dirty="0"/>
              <a:t>Een map of bestand kopiëren</a:t>
            </a:r>
          </a:p>
        </p:txBody>
      </p:sp>
      <p:sp>
        <p:nvSpPr>
          <p:cNvPr id="3" name="Tijdelijke aanduiding voor inhoud 2">
            <a:extLst>
              <a:ext uri="{FF2B5EF4-FFF2-40B4-BE49-F238E27FC236}">
                <a16:creationId xmlns:a16="http://schemas.microsoft.com/office/drawing/2014/main" id="{358911A4-2FBE-7B4E-A8B8-E585E6D3BDB4}"/>
              </a:ext>
            </a:extLst>
          </p:cNvPr>
          <p:cNvSpPr>
            <a:spLocks noGrp="1"/>
          </p:cNvSpPr>
          <p:nvPr>
            <p:ph idx="1"/>
          </p:nvPr>
        </p:nvSpPr>
        <p:spPr/>
        <p:txBody>
          <a:bodyPr/>
          <a:lstStyle/>
          <a:p>
            <a:r>
              <a:rPr lang="nl-BE" dirty="0"/>
              <a:t>Klik met de </a:t>
            </a:r>
            <a:r>
              <a:rPr lang="nl-BE" b="1" dirty="0"/>
              <a:t>rechtermuisknop</a:t>
            </a:r>
            <a:r>
              <a:rPr lang="nl-BE" dirty="0"/>
              <a:t> op het bestand. Kies voor </a:t>
            </a:r>
            <a:r>
              <a:rPr lang="nl-BE" b="1" dirty="0"/>
              <a:t>kopiëren</a:t>
            </a:r>
            <a:r>
              <a:rPr lang="nl-BE" dirty="0"/>
              <a:t>. Of gebruik de sneltoets </a:t>
            </a:r>
            <a:r>
              <a:rPr lang="nl-BE" b="1" dirty="0"/>
              <a:t>ctrl – C.  </a:t>
            </a:r>
          </a:p>
          <a:p>
            <a:r>
              <a:rPr lang="nl-BE" dirty="0"/>
              <a:t>Navigeer door je </a:t>
            </a:r>
            <a:r>
              <a:rPr lang="nl-BE" dirty="0" smtClean="0"/>
              <a:t>Windows Verkenner </a:t>
            </a:r>
            <a:r>
              <a:rPr lang="nl-BE" dirty="0"/>
              <a:t>naar de plaats waar je het bestand wil plakken.</a:t>
            </a:r>
          </a:p>
          <a:p>
            <a:r>
              <a:rPr lang="nl-BE" dirty="0"/>
              <a:t>Klik met de </a:t>
            </a:r>
            <a:r>
              <a:rPr lang="nl-BE" b="1" dirty="0"/>
              <a:t>rechtermuisknop</a:t>
            </a:r>
            <a:r>
              <a:rPr lang="nl-BE" dirty="0"/>
              <a:t> op een lege plaats in het weergavevenster en kies voor </a:t>
            </a:r>
            <a:r>
              <a:rPr lang="nl-BE" b="1" dirty="0"/>
              <a:t>plakken</a:t>
            </a:r>
            <a:r>
              <a:rPr lang="nl-BE" dirty="0"/>
              <a:t>. Of gebruik de sneltoets </a:t>
            </a:r>
            <a:r>
              <a:rPr lang="nl-BE" b="1" dirty="0"/>
              <a:t>ctrl – V. </a:t>
            </a:r>
          </a:p>
          <a:p>
            <a:endParaRPr lang="nl-BE" dirty="0"/>
          </a:p>
          <a:p>
            <a:r>
              <a:rPr lang="nl-BE" dirty="0"/>
              <a:t>!!! Op deze manier wordt het bestand niet verplaatst, maar gekopiëerd naar een nieuwe locatie. Dit wil dus zeggen dat het bestand tweemaal en op twee verschillende plaatsen op je computer is opgeslagen. </a:t>
            </a:r>
          </a:p>
        </p:txBody>
      </p:sp>
      <p:pic>
        <p:nvPicPr>
          <p:cNvPr id="4" name="Afbeelding 3">
            <a:extLst>
              <a:ext uri="{FF2B5EF4-FFF2-40B4-BE49-F238E27FC236}">
                <a16:creationId xmlns:a16="http://schemas.microsoft.com/office/drawing/2014/main" id="{87E530B6-14E8-684D-979F-F0FBE7D38C7E}"/>
              </a:ext>
            </a:extLst>
          </p:cNvPr>
          <p:cNvPicPr>
            <a:picLocks noChangeAspect="1"/>
          </p:cNvPicPr>
          <p:nvPr/>
        </p:nvPicPr>
        <p:blipFill>
          <a:blip r:embed="rId2"/>
          <a:stretch>
            <a:fillRect/>
          </a:stretch>
        </p:blipFill>
        <p:spPr>
          <a:xfrm>
            <a:off x="10363200" y="252404"/>
            <a:ext cx="1051052" cy="1051052"/>
          </a:xfrm>
          <a:prstGeom prst="rect">
            <a:avLst/>
          </a:prstGeom>
        </p:spPr>
      </p:pic>
    </p:spTree>
    <p:extLst>
      <p:ext uri="{BB962C8B-B14F-4D97-AF65-F5344CB8AC3E}">
        <p14:creationId xmlns:p14="http://schemas.microsoft.com/office/powerpoint/2010/main" val="930332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521DAB-5CDB-C64E-8765-755C31774F92}"/>
              </a:ext>
            </a:extLst>
          </p:cNvPr>
          <p:cNvSpPr>
            <a:spLocks noGrp="1"/>
          </p:cNvSpPr>
          <p:nvPr>
            <p:ph type="title"/>
          </p:nvPr>
        </p:nvSpPr>
        <p:spPr/>
        <p:txBody>
          <a:bodyPr/>
          <a:lstStyle/>
          <a:p>
            <a:r>
              <a:rPr lang="nl-BE" dirty="0"/>
              <a:t>Een map of bestand verwijderen</a:t>
            </a:r>
          </a:p>
        </p:txBody>
      </p:sp>
      <p:sp>
        <p:nvSpPr>
          <p:cNvPr id="3" name="Tijdelijke aanduiding voor inhoud 2">
            <a:extLst>
              <a:ext uri="{FF2B5EF4-FFF2-40B4-BE49-F238E27FC236}">
                <a16:creationId xmlns:a16="http://schemas.microsoft.com/office/drawing/2014/main" id="{4F567735-2EF8-DB4D-A258-74749033C805}"/>
              </a:ext>
            </a:extLst>
          </p:cNvPr>
          <p:cNvSpPr>
            <a:spLocks noGrp="1"/>
          </p:cNvSpPr>
          <p:nvPr>
            <p:ph idx="1"/>
          </p:nvPr>
        </p:nvSpPr>
        <p:spPr>
          <a:xfrm>
            <a:off x="628649" y="1732353"/>
            <a:ext cx="7283281" cy="3693087"/>
          </a:xfrm>
        </p:spPr>
        <p:txBody>
          <a:bodyPr>
            <a:normAutofit fontScale="92500" lnSpcReduction="10000"/>
          </a:bodyPr>
          <a:lstStyle/>
          <a:p>
            <a:pPr fontAlgn="base"/>
            <a:r>
              <a:rPr lang="nl-BE" dirty="0"/>
              <a:t>Klik in de taakbalk op de </a:t>
            </a:r>
            <a:r>
              <a:rPr lang="nl-BE" b="1" dirty="0"/>
              <a:t>Verkenner</a:t>
            </a:r>
            <a:r>
              <a:rPr lang="nl-BE" dirty="0"/>
              <a:t> (pictogram van een mapje).</a:t>
            </a:r>
          </a:p>
          <a:p>
            <a:pPr fontAlgn="base"/>
            <a:r>
              <a:rPr lang="nl-BE" dirty="0"/>
              <a:t>Navigeer naar het bestand dat u wilt verwijderen.</a:t>
            </a:r>
          </a:p>
          <a:p>
            <a:pPr fontAlgn="base"/>
            <a:r>
              <a:rPr lang="nl-BE" dirty="0"/>
              <a:t>Klik op het bestand dat u wilt verwijderen.</a:t>
            </a:r>
          </a:p>
          <a:p>
            <a:pPr fontAlgn="base"/>
            <a:r>
              <a:rPr lang="nl-BE" dirty="0"/>
              <a:t>Klik in de Verkenner op het tabblad </a:t>
            </a:r>
            <a:r>
              <a:rPr lang="nl-BE" b="1" dirty="0"/>
              <a:t>Start</a:t>
            </a:r>
            <a:r>
              <a:rPr lang="nl-BE" dirty="0"/>
              <a:t> &gt; </a:t>
            </a:r>
            <a:r>
              <a:rPr lang="nl-BE" b="1" dirty="0"/>
              <a:t>Verwijderen</a:t>
            </a:r>
            <a:r>
              <a:rPr lang="nl-BE" dirty="0"/>
              <a:t>.</a:t>
            </a:r>
          </a:p>
          <a:p>
            <a:pPr marL="0" indent="0" algn="ctr">
              <a:buNone/>
            </a:pPr>
            <a:r>
              <a:rPr lang="nl-BE" dirty="0"/>
              <a:t>OF</a:t>
            </a:r>
          </a:p>
          <a:p>
            <a:pPr fontAlgn="base"/>
            <a:r>
              <a:rPr lang="nl-BE" dirty="0"/>
              <a:t>Klik in de taakbalk op de </a:t>
            </a:r>
            <a:r>
              <a:rPr lang="nl-BE" b="1" dirty="0"/>
              <a:t>Verkenner</a:t>
            </a:r>
            <a:r>
              <a:rPr lang="nl-BE" dirty="0"/>
              <a:t> (pictogram van een mapje).</a:t>
            </a:r>
          </a:p>
          <a:p>
            <a:pPr fontAlgn="base"/>
            <a:r>
              <a:rPr lang="nl-BE" dirty="0"/>
              <a:t>Navigeer naar het bestand dat u wilt verwijderen.</a:t>
            </a:r>
          </a:p>
          <a:p>
            <a:pPr fontAlgn="base"/>
            <a:r>
              <a:rPr lang="nl-BE" dirty="0"/>
              <a:t>Klik op het bestand dat u wilt verwijderen.</a:t>
            </a:r>
          </a:p>
          <a:p>
            <a:pPr fontAlgn="base"/>
            <a:r>
              <a:rPr lang="nl-BE" dirty="0"/>
              <a:t>Gebruik de </a:t>
            </a:r>
            <a:r>
              <a:rPr lang="nl-BE" b="1" dirty="0"/>
              <a:t>delete-toets</a:t>
            </a:r>
            <a:r>
              <a:rPr lang="nl-BE" dirty="0"/>
              <a:t> op je toetsenbord.</a:t>
            </a:r>
          </a:p>
        </p:txBody>
      </p:sp>
      <p:pic>
        <p:nvPicPr>
          <p:cNvPr id="4" name="Afbeelding 3">
            <a:extLst>
              <a:ext uri="{FF2B5EF4-FFF2-40B4-BE49-F238E27FC236}">
                <a16:creationId xmlns:a16="http://schemas.microsoft.com/office/drawing/2014/main" id="{E8BEC61E-DB08-A442-AF10-3CA498A04D10}"/>
              </a:ext>
            </a:extLst>
          </p:cNvPr>
          <p:cNvPicPr>
            <a:picLocks noChangeAspect="1"/>
          </p:cNvPicPr>
          <p:nvPr/>
        </p:nvPicPr>
        <p:blipFill>
          <a:blip r:embed="rId2"/>
          <a:stretch>
            <a:fillRect/>
          </a:stretch>
        </p:blipFill>
        <p:spPr>
          <a:xfrm>
            <a:off x="10363200" y="252404"/>
            <a:ext cx="1051052" cy="1051052"/>
          </a:xfrm>
          <a:prstGeom prst="rect">
            <a:avLst/>
          </a:prstGeom>
        </p:spPr>
      </p:pic>
      <p:pic>
        <p:nvPicPr>
          <p:cNvPr id="5" name="Afbeelding 4">
            <a:extLst>
              <a:ext uri="{FF2B5EF4-FFF2-40B4-BE49-F238E27FC236}">
                <a16:creationId xmlns:a16="http://schemas.microsoft.com/office/drawing/2014/main" id="{A260F060-CD97-734F-8BA4-1FE2C89C8E31}"/>
              </a:ext>
            </a:extLst>
          </p:cNvPr>
          <p:cNvPicPr>
            <a:picLocks noChangeAspect="1"/>
          </p:cNvPicPr>
          <p:nvPr/>
        </p:nvPicPr>
        <p:blipFill>
          <a:blip r:embed="rId3"/>
          <a:stretch>
            <a:fillRect/>
          </a:stretch>
        </p:blipFill>
        <p:spPr>
          <a:xfrm>
            <a:off x="7911930" y="1683585"/>
            <a:ext cx="3630700" cy="2855976"/>
          </a:xfrm>
          <a:prstGeom prst="rect">
            <a:avLst/>
          </a:prstGeom>
        </p:spPr>
      </p:pic>
    </p:spTree>
    <p:extLst>
      <p:ext uri="{BB962C8B-B14F-4D97-AF65-F5344CB8AC3E}">
        <p14:creationId xmlns:p14="http://schemas.microsoft.com/office/powerpoint/2010/main" val="227689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4F207-3908-C14D-A4C7-495FF19949A0}"/>
              </a:ext>
            </a:extLst>
          </p:cNvPr>
          <p:cNvSpPr>
            <a:spLocks noGrp="1"/>
          </p:cNvSpPr>
          <p:nvPr>
            <p:ph type="title"/>
          </p:nvPr>
        </p:nvSpPr>
        <p:spPr/>
        <p:txBody>
          <a:bodyPr>
            <a:normAutofit/>
          </a:bodyPr>
          <a:lstStyle/>
          <a:p>
            <a:r>
              <a:rPr lang="nl-BE" dirty="0"/>
              <a:t>Bestand kwijt? </a:t>
            </a:r>
            <a:br>
              <a:rPr lang="nl-BE" dirty="0"/>
            </a:br>
            <a:r>
              <a:rPr lang="nl-BE" dirty="0"/>
              <a:t>Gebruik de zoekfunctie</a:t>
            </a:r>
          </a:p>
        </p:txBody>
      </p:sp>
      <p:pic>
        <p:nvPicPr>
          <p:cNvPr id="4" name="Tijdelijke aanduiding voor inhoud 3">
            <a:extLst>
              <a:ext uri="{FF2B5EF4-FFF2-40B4-BE49-F238E27FC236}">
                <a16:creationId xmlns:a16="http://schemas.microsoft.com/office/drawing/2014/main" id="{4A780373-64DA-8D49-85B0-54D75EEDACB3}"/>
              </a:ext>
            </a:extLst>
          </p:cNvPr>
          <p:cNvPicPr>
            <a:picLocks noGrp="1" noChangeAspect="1"/>
          </p:cNvPicPr>
          <p:nvPr>
            <p:ph idx="1"/>
          </p:nvPr>
        </p:nvPicPr>
        <p:blipFill>
          <a:blip r:embed="rId2"/>
          <a:stretch>
            <a:fillRect/>
          </a:stretch>
        </p:blipFill>
        <p:spPr>
          <a:xfrm>
            <a:off x="1091876" y="1527433"/>
            <a:ext cx="10008248" cy="3803134"/>
          </a:xfrm>
          <a:prstGeom prst="rect">
            <a:avLst/>
          </a:prstGeom>
        </p:spPr>
      </p:pic>
      <p:pic>
        <p:nvPicPr>
          <p:cNvPr id="5" name="Afbeelding 4">
            <a:extLst>
              <a:ext uri="{FF2B5EF4-FFF2-40B4-BE49-F238E27FC236}">
                <a16:creationId xmlns:a16="http://schemas.microsoft.com/office/drawing/2014/main" id="{753CF06C-A721-0849-9432-24AC6B3B3AB8}"/>
              </a:ext>
            </a:extLst>
          </p:cNvPr>
          <p:cNvPicPr>
            <a:picLocks noChangeAspect="1"/>
          </p:cNvPicPr>
          <p:nvPr/>
        </p:nvPicPr>
        <p:blipFill>
          <a:blip r:embed="rId3"/>
          <a:stretch>
            <a:fillRect/>
          </a:stretch>
        </p:blipFill>
        <p:spPr>
          <a:xfrm>
            <a:off x="10363200" y="252404"/>
            <a:ext cx="1051052" cy="1051052"/>
          </a:xfrm>
          <a:prstGeom prst="rect">
            <a:avLst/>
          </a:prstGeom>
        </p:spPr>
      </p:pic>
    </p:spTree>
    <p:extLst>
      <p:ext uri="{BB962C8B-B14F-4D97-AF65-F5344CB8AC3E}">
        <p14:creationId xmlns:p14="http://schemas.microsoft.com/office/powerpoint/2010/main" val="20615418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0228137-0C59-3943-9F1E-33F2B733A423}"/>
              </a:ext>
            </a:extLst>
          </p:cNvPr>
          <p:cNvSpPr>
            <a:spLocks noGrp="1"/>
          </p:cNvSpPr>
          <p:nvPr>
            <p:ph type="title"/>
          </p:nvPr>
        </p:nvSpPr>
        <p:spPr/>
        <p:txBody>
          <a:bodyPr/>
          <a:lstStyle/>
          <a:p>
            <a:r>
              <a:rPr lang="nl-BE" dirty="0"/>
              <a:t>bestanden opslaan</a:t>
            </a:r>
          </a:p>
        </p:txBody>
      </p:sp>
      <p:pic>
        <p:nvPicPr>
          <p:cNvPr id="6" name="Tijdelijke aanduiding voor inhoud 5">
            <a:extLst>
              <a:ext uri="{FF2B5EF4-FFF2-40B4-BE49-F238E27FC236}">
                <a16:creationId xmlns:a16="http://schemas.microsoft.com/office/drawing/2014/main" id="{8B0C2FC2-08F0-2D4D-AFEA-E95EE1C269A1}"/>
              </a:ext>
            </a:extLst>
          </p:cNvPr>
          <p:cNvPicPr>
            <a:picLocks noGrp="1" noChangeAspect="1"/>
          </p:cNvPicPr>
          <p:nvPr>
            <p:ph idx="1"/>
          </p:nvPr>
        </p:nvPicPr>
        <p:blipFill>
          <a:blip r:embed="rId2"/>
          <a:stretch>
            <a:fillRect/>
          </a:stretch>
        </p:blipFill>
        <p:spPr>
          <a:xfrm>
            <a:off x="10190406" y="69119"/>
            <a:ext cx="1352224" cy="1352224"/>
          </a:xfrm>
          <a:prstGeom prst="rect">
            <a:avLst/>
          </a:prstGeom>
        </p:spPr>
      </p:pic>
      <p:pic>
        <p:nvPicPr>
          <p:cNvPr id="8" name="Afbeelding 7">
            <a:extLst>
              <a:ext uri="{FF2B5EF4-FFF2-40B4-BE49-F238E27FC236}">
                <a16:creationId xmlns:a16="http://schemas.microsoft.com/office/drawing/2014/main" id="{F2E68821-F7B6-8D4B-8BD9-BCD53B3185C0}"/>
              </a:ext>
            </a:extLst>
          </p:cNvPr>
          <p:cNvPicPr>
            <a:picLocks noChangeAspect="1"/>
          </p:cNvPicPr>
          <p:nvPr/>
        </p:nvPicPr>
        <p:blipFill>
          <a:blip r:embed="rId3"/>
          <a:stretch>
            <a:fillRect/>
          </a:stretch>
        </p:blipFill>
        <p:spPr>
          <a:xfrm>
            <a:off x="3286506" y="1458623"/>
            <a:ext cx="6339355" cy="4251420"/>
          </a:xfrm>
          <a:prstGeom prst="rect">
            <a:avLst/>
          </a:prstGeom>
        </p:spPr>
      </p:pic>
      <p:sp>
        <p:nvSpPr>
          <p:cNvPr id="9" name="Lijntoelichting 2 (rand en accentlijn) 8">
            <a:extLst>
              <a:ext uri="{FF2B5EF4-FFF2-40B4-BE49-F238E27FC236}">
                <a16:creationId xmlns:a16="http://schemas.microsoft.com/office/drawing/2014/main" id="{3C7A5E0C-D31A-B046-A4A7-17E7526727E3}"/>
              </a:ext>
            </a:extLst>
          </p:cNvPr>
          <p:cNvSpPr/>
          <p:nvPr/>
        </p:nvSpPr>
        <p:spPr>
          <a:xfrm>
            <a:off x="628650" y="1862328"/>
            <a:ext cx="1796515" cy="754028"/>
          </a:xfrm>
          <a:prstGeom prst="accentBorderCallout2">
            <a:avLst>
              <a:gd name="adj1" fmla="val 36654"/>
              <a:gd name="adj2" fmla="val 105953"/>
              <a:gd name="adj3" fmla="val 28821"/>
              <a:gd name="adj4" fmla="val 132604"/>
              <a:gd name="adj5" fmla="val -27294"/>
              <a:gd name="adj6" fmla="val 149834"/>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a:extLst>
              <a:ext uri="{FF2B5EF4-FFF2-40B4-BE49-F238E27FC236}">
                <a16:creationId xmlns:a16="http://schemas.microsoft.com/office/drawing/2014/main" id="{20C459E8-4339-3241-8311-382B2E916C06}"/>
              </a:ext>
            </a:extLst>
          </p:cNvPr>
          <p:cNvSpPr txBox="1"/>
          <p:nvPr/>
        </p:nvSpPr>
        <p:spPr>
          <a:xfrm>
            <a:off x="604265" y="1877568"/>
            <a:ext cx="1937489" cy="646331"/>
          </a:xfrm>
          <a:prstGeom prst="rect">
            <a:avLst/>
          </a:prstGeom>
          <a:noFill/>
        </p:spPr>
        <p:txBody>
          <a:bodyPr wrap="square" rtlCol="0">
            <a:spAutoFit/>
          </a:bodyPr>
          <a:lstStyle/>
          <a:p>
            <a:r>
              <a:rPr lang="nl-BE" dirty="0">
                <a:solidFill>
                  <a:schemeClr val="bg1"/>
                </a:solidFill>
              </a:rPr>
              <a:t>Klik op de knop </a:t>
            </a:r>
            <a:r>
              <a:rPr lang="nl-BE" b="1" dirty="0">
                <a:solidFill>
                  <a:schemeClr val="bg1"/>
                </a:solidFill>
              </a:rPr>
              <a:t>bestand</a:t>
            </a:r>
          </a:p>
        </p:txBody>
      </p:sp>
      <p:sp>
        <p:nvSpPr>
          <p:cNvPr id="10" name="Lijntoelichting 2 (rand en accentlijn) 9">
            <a:extLst>
              <a:ext uri="{FF2B5EF4-FFF2-40B4-BE49-F238E27FC236}">
                <a16:creationId xmlns:a16="http://schemas.microsoft.com/office/drawing/2014/main" id="{5B2CD142-5B6D-214C-9D91-00A47C01D4F9}"/>
              </a:ext>
            </a:extLst>
          </p:cNvPr>
          <p:cNvSpPr/>
          <p:nvPr/>
        </p:nvSpPr>
        <p:spPr>
          <a:xfrm>
            <a:off x="1047128" y="3580074"/>
            <a:ext cx="1796515" cy="754028"/>
          </a:xfrm>
          <a:prstGeom prst="accentBorderCallout2">
            <a:avLst>
              <a:gd name="adj1" fmla="val 36654"/>
              <a:gd name="adj2" fmla="val 105953"/>
              <a:gd name="adj3" fmla="val 28821"/>
              <a:gd name="adj4" fmla="val 132604"/>
              <a:gd name="adj5" fmla="val -27294"/>
              <a:gd name="adj6" fmla="val 149834"/>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824ED6D7-A444-5342-B955-070AD2F6C73F}"/>
              </a:ext>
            </a:extLst>
          </p:cNvPr>
          <p:cNvSpPr txBox="1"/>
          <p:nvPr/>
        </p:nvSpPr>
        <p:spPr>
          <a:xfrm>
            <a:off x="1022743" y="3595314"/>
            <a:ext cx="1937489" cy="646331"/>
          </a:xfrm>
          <a:prstGeom prst="rect">
            <a:avLst/>
          </a:prstGeom>
          <a:noFill/>
        </p:spPr>
        <p:txBody>
          <a:bodyPr wrap="square" rtlCol="0">
            <a:spAutoFit/>
          </a:bodyPr>
          <a:lstStyle/>
          <a:p>
            <a:r>
              <a:rPr lang="nl-BE" dirty="0">
                <a:solidFill>
                  <a:schemeClr val="bg1"/>
                </a:solidFill>
              </a:rPr>
              <a:t>Kies voor </a:t>
            </a:r>
            <a:r>
              <a:rPr lang="nl-BE" b="1" dirty="0">
                <a:solidFill>
                  <a:schemeClr val="bg1"/>
                </a:solidFill>
              </a:rPr>
              <a:t>opslaan</a:t>
            </a:r>
          </a:p>
        </p:txBody>
      </p:sp>
      <p:sp>
        <p:nvSpPr>
          <p:cNvPr id="13" name="Lijntoelichting 2 (rand en accentlijn) 12">
            <a:extLst>
              <a:ext uri="{FF2B5EF4-FFF2-40B4-BE49-F238E27FC236}">
                <a16:creationId xmlns:a16="http://schemas.microsoft.com/office/drawing/2014/main" id="{73A5D17E-BDF6-AA43-8624-058D0EF66A0B}"/>
              </a:ext>
            </a:extLst>
          </p:cNvPr>
          <p:cNvSpPr/>
          <p:nvPr/>
        </p:nvSpPr>
        <p:spPr>
          <a:xfrm>
            <a:off x="5160931" y="4241644"/>
            <a:ext cx="1532477" cy="1200329"/>
          </a:xfrm>
          <a:prstGeom prst="accentBorderCallout2">
            <a:avLst>
              <a:gd name="adj1" fmla="val 57674"/>
              <a:gd name="adj2" fmla="val -4667"/>
              <a:gd name="adj3" fmla="val 40139"/>
              <a:gd name="adj4" fmla="val -24842"/>
              <a:gd name="adj5" fmla="val -40520"/>
              <a:gd name="adj6" fmla="val -23806"/>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ekstvak 13">
            <a:extLst>
              <a:ext uri="{FF2B5EF4-FFF2-40B4-BE49-F238E27FC236}">
                <a16:creationId xmlns:a16="http://schemas.microsoft.com/office/drawing/2014/main" id="{1AFFF97C-138A-BD4C-8F9F-8CF1354267F9}"/>
              </a:ext>
            </a:extLst>
          </p:cNvPr>
          <p:cNvSpPr txBox="1"/>
          <p:nvPr/>
        </p:nvSpPr>
        <p:spPr>
          <a:xfrm>
            <a:off x="5127255" y="4241644"/>
            <a:ext cx="1566153" cy="1200329"/>
          </a:xfrm>
          <a:prstGeom prst="rect">
            <a:avLst/>
          </a:prstGeom>
          <a:noFill/>
        </p:spPr>
        <p:txBody>
          <a:bodyPr wrap="square" rtlCol="0">
            <a:spAutoFit/>
          </a:bodyPr>
          <a:lstStyle/>
          <a:p>
            <a:r>
              <a:rPr lang="nl-BE" dirty="0">
                <a:solidFill>
                  <a:schemeClr val="bg1"/>
                </a:solidFill>
              </a:rPr>
              <a:t>We slaan het bestand op op </a:t>
            </a:r>
            <a:r>
              <a:rPr lang="nl-BE" b="1" dirty="0">
                <a:solidFill>
                  <a:schemeClr val="bg1"/>
                </a:solidFill>
              </a:rPr>
              <a:t>onze computer</a:t>
            </a:r>
            <a:r>
              <a:rPr lang="nl-BE" dirty="0">
                <a:solidFill>
                  <a:schemeClr val="bg1"/>
                </a:solidFill>
              </a:rPr>
              <a:t>.</a:t>
            </a:r>
          </a:p>
        </p:txBody>
      </p:sp>
      <p:sp>
        <p:nvSpPr>
          <p:cNvPr id="16" name="Lijntoelichting 2 (rand en accentlijn) 15">
            <a:extLst>
              <a:ext uri="{FF2B5EF4-FFF2-40B4-BE49-F238E27FC236}">
                <a16:creationId xmlns:a16="http://schemas.microsoft.com/office/drawing/2014/main" id="{2B428DEE-632E-634F-8430-DB0420C065AD}"/>
              </a:ext>
            </a:extLst>
          </p:cNvPr>
          <p:cNvSpPr/>
          <p:nvPr/>
        </p:nvSpPr>
        <p:spPr>
          <a:xfrm>
            <a:off x="10179316" y="2270542"/>
            <a:ext cx="2012684" cy="1734605"/>
          </a:xfrm>
          <a:prstGeom prst="accentBorderCallout2">
            <a:avLst>
              <a:gd name="adj1" fmla="val 57674"/>
              <a:gd name="adj2" fmla="val -4667"/>
              <a:gd name="adj3" fmla="val 100067"/>
              <a:gd name="adj4" fmla="val -39958"/>
              <a:gd name="adj5" fmla="val 106760"/>
              <a:gd name="adj6" fmla="val -54833"/>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ekstvak 14">
            <a:extLst>
              <a:ext uri="{FF2B5EF4-FFF2-40B4-BE49-F238E27FC236}">
                <a16:creationId xmlns:a16="http://schemas.microsoft.com/office/drawing/2014/main" id="{D94BD74B-372C-8948-8350-5EA4A87AE404}"/>
              </a:ext>
            </a:extLst>
          </p:cNvPr>
          <p:cNvSpPr txBox="1"/>
          <p:nvPr/>
        </p:nvSpPr>
        <p:spPr>
          <a:xfrm>
            <a:off x="10162915" y="2270542"/>
            <a:ext cx="2012684" cy="1754326"/>
          </a:xfrm>
          <a:prstGeom prst="rect">
            <a:avLst/>
          </a:prstGeom>
          <a:noFill/>
        </p:spPr>
        <p:txBody>
          <a:bodyPr wrap="square" rtlCol="0">
            <a:spAutoFit/>
          </a:bodyPr>
          <a:lstStyle/>
          <a:p>
            <a:r>
              <a:rPr lang="nl-BE" dirty="0">
                <a:solidFill>
                  <a:schemeClr val="bg1"/>
                </a:solidFill>
              </a:rPr>
              <a:t>Hier vind je de mappen terug waarin je recent bestanden hebt opgeslaan.</a:t>
            </a:r>
          </a:p>
        </p:txBody>
      </p:sp>
      <p:sp>
        <p:nvSpPr>
          <p:cNvPr id="3" name="Rechteraccolade 2">
            <a:extLst>
              <a:ext uri="{FF2B5EF4-FFF2-40B4-BE49-F238E27FC236}">
                <a16:creationId xmlns:a16="http://schemas.microsoft.com/office/drawing/2014/main" id="{FF6108B5-A508-5143-95E7-7BC72FA68745}"/>
              </a:ext>
            </a:extLst>
          </p:cNvPr>
          <p:cNvSpPr/>
          <p:nvPr/>
        </p:nvSpPr>
        <p:spPr>
          <a:xfrm>
            <a:off x="8851392" y="3429000"/>
            <a:ext cx="475488" cy="1289304"/>
          </a:xfrm>
          <a:prstGeom prst="rightBrace">
            <a:avLst/>
          </a:prstGeom>
          <a:noFill/>
          <a:ln>
            <a:solidFill>
              <a:srgbClr val="0070C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nl-BE"/>
          </a:p>
        </p:txBody>
      </p:sp>
      <p:sp>
        <p:nvSpPr>
          <p:cNvPr id="17" name="Lijntoelichting 2 (rand en accentlijn) 16">
            <a:extLst>
              <a:ext uri="{FF2B5EF4-FFF2-40B4-BE49-F238E27FC236}">
                <a16:creationId xmlns:a16="http://schemas.microsoft.com/office/drawing/2014/main" id="{DEE37343-2D30-7045-83CA-7BC71F3A3200}"/>
              </a:ext>
            </a:extLst>
          </p:cNvPr>
          <p:cNvSpPr/>
          <p:nvPr/>
        </p:nvSpPr>
        <p:spPr>
          <a:xfrm>
            <a:off x="10193829" y="4109917"/>
            <a:ext cx="2012684" cy="1386074"/>
          </a:xfrm>
          <a:prstGeom prst="accentBorderCallout2">
            <a:avLst>
              <a:gd name="adj1" fmla="val 47972"/>
              <a:gd name="adj2" fmla="val -6024"/>
              <a:gd name="adj3" fmla="val 74095"/>
              <a:gd name="adj4" fmla="val -85920"/>
              <a:gd name="adj5" fmla="val 79423"/>
              <a:gd name="adj6" fmla="val -14944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0482A1BA-2501-AB45-BB37-5BD24313ECB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600674" y="4870628"/>
            <a:ext cx="571345" cy="571345"/>
          </a:xfrm>
          <a:prstGeom prst="rect">
            <a:avLst/>
          </a:prstGeom>
        </p:spPr>
      </p:pic>
      <p:sp>
        <p:nvSpPr>
          <p:cNvPr id="18" name="Tekstvak 17">
            <a:extLst>
              <a:ext uri="{FF2B5EF4-FFF2-40B4-BE49-F238E27FC236}">
                <a16:creationId xmlns:a16="http://schemas.microsoft.com/office/drawing/2014/main" id="{4F5909E1-2C83-FB41-B2EB-39A44CEF1F21}"/>
              </a:ext>
            </a:extLst>
          </p:cNvPr>
          <p:cNvSpPr txBox="1"/>
          <p:nvPr/>
        </p:nvSpPr>
        <p:spPr>
          <a:xfrm>
            <a:off x="10214515" y="4085844"/>
            <a:ext cx="1977485" cy="923330"/>
          </a:xfrm>
          <a:prstGeom prst="rect">
            <a:avLst/>
          </a:prstGeom>
          <a:noFill/>
        </p:spPr>
        <p:txBody>
          <a:bodyPr wrap="square" rtlCol="0">
            <a:spAutoFit/>
          </a:bodyPr>
          <a:lstStyle/>
          <a:p>
            <a:r>
              <a:rPr lang="nl-BE" dirty="0">
                <a:solidFill>
                  <a:schemeClr val="bg1"/>
                </a:solidFill>
              </a:rPr>
              <a:t>Of blader door je windows verkenner.</a:t>
            </a:r>
          </a:p>
        </p:txBody>
      </p:sp>
    </p:spTree>
    <p:extLst>
      <p:ext uri="{BB962C8B-B14F-4D97-AF65-F5344CB8AC3E}">
        <p14:creationId xmlns:p14="http://schemas.microsoft.com/office/powerpoint/2010/main" val="52590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0" grpId="0" animBg="1"/>
      <p:bldP spid="12" grpId="0"/>
      <p:bldP spid="13" grpId="0" animBg="1"/>
      <p:bldP spid="14" grpId="0"/>
      <p:bldP spid="16" grpId="0" animBg="1"/>
      <p:bldP spid="15" grpId="0"/>
      <p:bldP spid="3" grpId="0" animBg="1"/>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1F147E-0B44-E34E-8C98-77C948BEEB67}"/>
              </a:ext>
            </a:extLst>
          </p:cNvPr>
          <p:cNvSpPr>
            <a:spLocks noGrp="1"/>
          </p:cNvSpPr>
          <p:nvPr>
            <p:ph type="title"/>
          </p:nvPr>
        </p:nvSpPr>
        <p:spPr/>
        <p:txBody>
          <a:bodyPr/>
          <a:lstStyle/>
          <a:p>
            <a:r>
              <a:rPr lang="nl-BE" dirty="0"/>
              <a:t>Bestanden opslaan</a:t>
            </a:r>
          </a:p>
        </p:txBody>
      </p:sp>
      <p:sp>
        <p:nvSpPr>
          <p:cNvPr id="3" name="Tijdelijke aanduiding voor inhoud 2">
            <a:extLst>
              <a:ext uri="{FF2B5EF4-FFF2-40B4-BE49-F238E27FC236}">
                <a16:creationId xmlns:a16="http://schemas.microsoft.com/office/drawing/2014/main" id="{DB545E0C-5D91-3545-A023-BA698783F519}"/>
              </a:ext>
            </a:extLst>
          </p:cNvPr>
          <p:cNvSpPr>
            <a:spLocks noGrp="1"/>
          </p:cNvSpPr>
          <p:nvPr>
            <p:ph idx="1"/>
          </p:nvPr>
        </p:nvSpPr>
        <p:spPr/>
        <p:txBody>
          <a:bodyPr/>
          <a:lstStyle/>
          <a:p>
            <a:pPr marL="0" indent="0">
              <a:buNone/>
            </a:pPr>
            <a:r>
              <a:rPr lang="nl-BE" dirty="0"/>
              <a:t>We spreken af dat we een document of presentatie altijd opslaan onder deze structuur</a:t>
            </a:r>
          </a:p>
          <a:p>
            <a:pPr marL="0" indent="0" algn="ctr">
              <a:buNone/>
            </a:pPr>
            <a:endParaRPr lang="nl-BE" b="1" dirty="0"/>
          </a:p>
          <a:p>
            <a:pPr marL="0" indent="0" algn="ctr">
              <a:buNone/>
            </a:pPr>
            <a:r>
              <a:rPr lang="nl-BE" b="1" dirty="0"/>
              <a:t>Schooljaar_Voornaam_Vak_Taak1.docx</a:t>
            </a:r>
          </a:p>
          <a:p>
            <a:pPr marL="0" indent="0" algn="ctr">
              <a:buNone/>
            </a:pPr>
            <a:endParaRPr lang="nl-BE" b="1" dirty="0"/>
          </a:p>
          <a:p>
            <a:pPr marL="0" indent="0" algn="ctr">
              <a:buNone/>
            </a:pPr>
            <a:r>
              <a:rPr lang="nl-BE" b="1" dirty="0"/>
              <a:t>Schooljaar_Voornaam_Vak_Presentatie1.pptx</a:t>
            </a:r>
          </a:p>
          <a:p>
            <a:pPr marL="0" indent="0" algn="ctr">
              <a:buNone/>
            </a:pPr>
            <a:endParaRPr lang="nl-BE" b="1" dirty="0"/>
          </a:p>
          <a:p>
            <a:pPr marL="0" indent="0">
              <a:buNone/>
            </a:pPr>
            <a:endParaRPr lang="nl-BE" dirty="0"/>
          </a:p>
          <a:p>
            <a:pPr marL="0" indent="0">
              <a:buNone/>
            </a:pPr>
            <a:r>
              <a:rPr lang="nl-BE" dirty="0"/>
              <a:t>Het spreekt uiteraard voor zich dat de bestanden doorgenummerd worden.</a:t>
            </a:r>
          </a:p>
        </p:txBody>
      </p:sp>
      <p:sp>
        <p:nvSpPr>
          <p:cNvPr id="4" name="Rechthoek 3">
            <a:extLst>
              <a:ext uri="{FF2B5EF4-FFF2-40B4-BE49-F238E27FC236}">
                <a16:creationId xmlns:a16="http://schemas.microsoft.com/office/drawing/2014/main" id="{21C258A3-A79F-CA4A-ABDE-4A1C5DFBE96C}"/>
              </a:ext>
            </a:extLst>
          </p:cNvPr>
          <p:cNvSpPr/>
          <p:nvPr/>
        </p:nvSpPr>
        <p:spPr>
          <a:xfrm>
            <a:off x="2564524" y="2375338"/>
            <a:ext cx="7094483" cy="160808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Tijdelijke aanduiding voor inhoud 5">
            <a:extLst>
              <a:ext uri="{FF2B5EF4-FFF2-40B4-BE49-F238E27FC236}">
                <a16:creationId xmlns:a16="http://schemas.microsoft.com/office/drawing/2014/main" id="{C493F146-600B-6C42-B75C-187734771755}"/>
              </a:ext>
            </a:extLst>
          </p:cNvPr>
          <p:cNvPicPr>
            <a:picLocks noChangeAspect="1"/>
          </p:cNvPicPr>
          <p:nvPr/>
        </p:nvPicPr>
        <p:blipFill>
          <a:blip r:embed="rId2"/>
          <a:stretch>
            <a:fillRect/>
          </a:stretch>
        </p:blipFill>
        <p:spPr>
          <a:xfrm>
            <a:off x="10190406" y="69119"/>
            <a:ext cx="1352224" cy="1352224"/>
          </a:xfrm>
          <a:prstGeom prst="rect">
            <a:avLst/>
          </a:prstGeom>
        </p:spPr>
      </p:pic>
    </p:spTree>
    <p:extLst>
      <p:ext uri="{BB962C8B-B14F-4D97-AF65-F5344CB8AC3E}">
        <p14:creationId xmlns:p14="http://schemas.microsoft.com/office/powerpoint/2010/main" val="40153624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66B8D8-5D3E-154D-BF3F-9FBA828801F8}"/>
              </a:ext>
            </a:extLst>
          </p:cNvPr>
          <p:cNvSpPr>
            <a:spLocks noGrp="1"/>
          </p:cNvSpPr>
          <p:nvPr>
            <p:ph type="title"/>
          </p:nvPr>
        </p:nvSpPr>
        <p:spPr>
          <a:xfrm>
            <a:off x="628650" y="163504"/>
            <a:ext cx="10913980" cy="1188720"/>
          </a:xfrm>
          <a:prstGeom prst="rect">
            <a:avLst/>
          </a:prstGeom>
          <a:solidFill>
            <a:schemeClr val="bg1"/>
          </a:solidFill>
          <a:ln w="31750" cap="sq">
            <a:solidFill>
              <a:srgbClr val="0070C0"/>
            </a:solidFill>
            <a:miter lim="800000"/>
          </a:ln>
        </p:spPr>
        <p:txBody>
          <a:bodyPr anchor="ctr">
            <a:normAutofit/>
          </a:bodyPr>
          <a:lstStyle/>
          <a:p>
            <a:r>
              <a:rPr lang="nl-BE" dirty="0"/>
              <a:t>Soorten Bestanden</a:t>
            </a:r>
          </a:p>
        </p:txBody>
      </p:sp>
      <p:sp>
        <p:nvSpPr>
          <p:cNvPr id="3" name="Tijdelijke aanduiding voor inhoud 2">
            <a:extLst>
              <a:ext uri="{FF2B5EF4-FFF2-40B4-BE49-F238E27FC236}">
                <a16:creationId xmlns:a16="http://schemas.microsoft.com/office/drawing/2014/main" id="{1F44860C-EC2F-064A-A7F2-372536692E16}"/>
              </a:ext>
            </a:extLst>
          </p:cNvPr>
          <p:cNvSpPr>
            <a:spLocks noGrp="1"/>
          </p:cNvSpPr>
          <p:nvPr>
            <p:ph sz="half" idx="1"/>
          </p:nvPr>
        </p:nvSpPr>
        <p:spPr>
          <a:xfrm>
            <a:off x="628650" y="1752219"/>
            <a:ext cx="4733925" cy="3101982"/>
          </a:xfrm>
          <a:prstGeom prst="rect">
            <a:avLst/>
          </a:prstGeom>
        </p:spPr>
        <p:txBody>
          <a:bodyPr>
            <a:normAutofit/>
          </a:bodyPr>
          <a:lstStyle/>
          <a:p>
            <a:pPr>
              <a:lnSpc>
                <a:spcPct val="90000"/>
              </a:lnSpc>
            </a:pPr>
            <a:r>
              <a:rPr lang="nl-BE" sz="1500" dirty="0"/>
              <a:t>Verschillende soorten bestanden krijgen verschillende pictogrammen.</a:t>
            </a:r>
            <a:endParaRPr lang="nl-BE" sz="1500" dirty="0">
              <a:highlight>
                <a:srgbClr val="FFFF00"/>
              </a:highlight>
            </a:endParaRPr>
          </a:p>
          <a:p>
            <a:pPr>
              <a:lnSpc>
                <a:spcPct val="90000"/>
              </a:lnSpc>
            </a:pPr>
            <a:r>
              <a:rPr lang="nl-BE" sz="1500" dirty="0"/>
              <a:t>Een </a:t>
            </a:r>
            <a:r>
              <a:rPr lang="nl-BE" sz="1500" b="1" dirty="0"/>
              <a:t>bestandsextensie</a:t>
            </a:r>
            <a:r>
              <a:rPr lang="nl-BE" sz="1500" dirty="0"/>
              <a:t> of kortweg </a:t>
            </a:r>
            <a:r>
              <a:rPr lang="nl-BE" sz="1500" b="1" dirty="0"/>
              <a:t>extensie</a:t>
            </a:r>
            <a:r>
              <a:rPr lang="nl-BE" sz="1500" dirty="0"/>
              <a:t> is een toevoeging aan het eind van een bestandsnaam waarmee aangegeven kan worden om wat voor soort bestand het gaat. Een bestandsextensie bestaat uit een of meer letters (vroeger drie) na de laatste punt in de naam.</a:t>
            </a:r>
          </a:p>
          <a:p>
            <a:pPr>
              <a:lnSpc>
                <a:spcPct val="90000"/>
              </a:lnSpc>
            </a:pPr>
            <a:r>
              <a:rPr lang="nl-BE" sz="1500" dirty="0"/>
              <a:t>Vb. LaurenceDecoster_wiskunde_taak1.docx  dit gaat om een document</a:t>
            </a:r>
          </a:p>
          <a:p>
            <a:pPr>
              <a:lnSpc>
                <a:spcPct val="90000"/>
              </a:lnSpc>
            </a:pPr>
            <a:endParaRPr lang="nl-BE" sz="1500" dirty="0"/>
          </a:p>
        </p:txBody>
      </p:sp>
      <p:pic>
        <p:nvPicPr>
          <p:cNvPr id="4" name="Afbeelding 3" descr="Afbeelding met tekst&#10;&#10;Automatisch gegenereerde beschrijving">
            <a:extLst>
              <a:ext uri="{FF2B5EF4-FFF2-40B4-BE49-F238E27FC236}">
                <a16:creationId xmlns:a16="http://schemas.microsoft.com/office/drawing/2014/main" id="{D398E805-CF63-0247-9152-14206B6984CF}"/>
              </a:ext>
            </a:extLst>
          </p:cNvPr>
          <p:cNvPicPr>
            <a:picLocks noChangeAspect="1"/>
          </p:cNvPicPr>
          <p:nvPr/>
        </p:nvPicPr>
        <p:blipFill>
          <a:blip r:embed="rId2"/>
          <a:stretch>
            <a:fillRect/>
          </a:stretch>
        </p:blipFill>
        <p:spPr>
          <a:xfrm>
            <a:off x="7620749" y="1752219"/>
            <a:ext cx="3101982" cy="3101982"/>
          </a:xfrm>
          <a:prstGeom prst="rect">
            <a:avLst/>
          </a:prstGeom>
          <a:noFill/>
        </p:spPr>
      </p:pic>
      <p:pic>
        <p:nvPicPr>
          <p:cNvPr id="5" name="Afbeelding 4">
            <a:extLst>
              <a:ext uri="{FF2B5EF4-FFF2-40B4-BE49-F238E27FC236}">
                <a16:creationId xmlns:a16="http://schemas.microsoft.com/office/drawing/2014/main" id="{F68818A5-5857-6A44-B5ED-217D10F0DA44}"/>
              </a:ext>
            </a:extLst>
          </p:cNvPr>
          <p:cNvPicPr>
            <a:picLocks noChangeAspect="1"/>
          </p:cNvPicPr>
          <p:nvPr/>
        </p:nvPicPr>
        <p:blipFill>
          <a:blip r:embed="rId3"/>
          <a:stretch>
            <a:fillRect/>
          </a:stretch>
        </p:blipFill>
        <p:spPr>
          <a:xfrm>
            <a:off x="10363200" y="252404"/>
            <a:ext cx="1051052" cy="1051052"/>
          </a:xfrm>
          <a:prstGeom prst="rect">
            <a:avLst/>
          </a:prstGeom>
        </p:spPr>
      </p:pic>
    </p:spTree>
    <p:extLst>
      <p:ext uri="{BB962C8B-B14F-4D97-AF65-F5344CB8AC3E}">
        <p14:creationId xmlns:p14="http://schemas.microsoft.com/office/powerpoint/2010/main" val="3573588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97B9A10-5C18-B943-8976-C1803F608029}"/>
              </a:ext>
            </a:extLst>
          </p:cNvPr>
          <p:cNvSpPr>
            <a:spLocks noGrp="1"/>
          </p:cNvSpPr>
          <p:nvPr>
            <p:ph type="title"/>
          </p:nvPr>
        </p:nvSpPr>
        <p:spPr/>
        <p:txBody>
          <a:bodyPr/>
          <a:lstStyle/>
          <a:p>
            <a:r>
              <a:rPr lang="nl-BE" dirty="0"/>
              <a:t>Online Bestandsbeheer</a:t>
            </a:r>
          </a:p>
        </p:txBody>
      </p:sp>
      <p:sp>
        <p:nvSpPr>
          <p:cNvPr id="8" name="Tijdelijke aanduiding voor tekst 7">
            <a:extLst>
              <a:ext uri="{FF2B5EF4-FFF2-40B4-BE49-F238E27FC236}">
                <a16:creationId xmlns:a16="http://schemas.microsoft.com/office/drawing/2014/main" id="{9779A183-447B-BA42-8BFC-DD758170AAA8}"/>
              </a:ext>
            </a:extLst>
          </p:cNvPr>
          <p:cNvSpPr>
            <a:spLocks noGrp="1"/>
          </p:cNvSpPr>
          <p:nvPr>
            <p:ph type="body" idx="1"/>
          </p:nvPr>
        </p:nvSpPr>
        <p:spPr/>
        <p:txBody>
          <a:bodyPr/>
          <a:lstStyle/>
          <a:p>
            <a:endParaRPr lang="nl-BE"/>
          </a:p>
        </p:txBody>
      </p:sp>
    </p:spTree>
    <p:extLst>
      <p:ext uri="{BB962C8B-B14F-4D97-AF65-F5344CB8AC3E}">
        <p14:creationId xmlns:p14="http://schemas.microsoft.com/office/powerpoint/2010/main" val="2676799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606AE5-106F-9A44-A7C4-F88C0BE003F0}"/>
              </a:ext>
            </a:extLst>
          </p:cNvPr>
          <p:cNvSpPr>
            <a:spLocks noGrp="1"/>
          </p:cNvSpPr>
          <p:nvPr>
            <p:ph type="title"/>
          </p:nvPr>
        </p:nvSpPr>
        <p:spPr>
          <a:xfrm>
            <a:off x="628650" y="163504"/>
            <a:ext cx="10913980" cy="1188720"/>
          </a:xfrm>
        </p:spPr>
        <p:txBody>
          <a:bodyPr/>
          <a:lstStyle/>
          <a:p>
            <a:r>
              <a:rPr lang="nl-BE" dirty="0"/>
              <a:t>Mijn documenten op Smartschool</a:t>
            </a:r>
          </a:p>
        </p:txBody>
      </p:sp>
      <p:sp>
        <p:nvSpPr>
          <p:cNvPr id="8" name="Tijdelijke aanduiding voor inhoud 7">
            <a:extLst>
              <a:ext uri="{FF2B5EF4-FFF2-40B4-BE49-F238E27FC236}">
                <a16:creationId xmlns:a16="http://schemas.microsoft.com/office/drawing/2014/main" id="{54630C1A-B4B1-1949-84CF-0AAE58229590}"/>
              </a:ext>
            </a:extLst>
          </p:cNvPr>
          <p:cNvSpPr>
            <a:spLocks noGrp="1"/>
          </p:cNvSpPr>
          <p:nvPr>
            <p:ph idx="1"/>
          </p:nvPr>
        </p:nvSpPr>
        <p:spPr/>
        <p:txBody>
          <a:bodyPr/>
          <a:lstStyle/>
          <a:p>
            <a:r>
              <a:rPr lang="nl-BE" dirty="0"/>
              <a:t>Open </a:t>
            </a:r>
            <a:r>
              <a:rPr lang="nl-BE" b="1" dirty="0"/>
              <a:t>Smartschool</a:t>
            </a:r>
          </a:p>
          <a:p>
            <a:r>
              <a:rPr lang="nl-BE" dirty="0"/>
              <a:t>Log je in</a:t>
            </a:r>
          </a:p>
          <a:p>
            <a:pPr>
              <a:lnSpc>
                <a:spcPct val="150000"/>
              </a:lnSpc>
            </a:pPr>
            <a:r>
              <a:rPr lang="nl-BE" dirty="0"/>
              <a:t>Ga naar </a:t>
            </a:r>
          </a:p>
          <a:p>
            <a:pPr>
              <a:lnSpc>
                <a:spcPct val="150000"/>
              </a:lnSpc>
            </a:pPr>
            <a:endParaRPr lang="nl-BE" dirty="0"/>
          </a:p>
          <a:p>
            <a:pPr marL="0" indent="0">
              <a:lnSpc>
                <a:spcPct val="150000"/>
              </a:lnSpc>
              <a:buNone/>
            </a:pPr>
            <a:r>
              <a:rPr lang="nl-BE" dirty="0"/>
              <a:t>	Map of bestand toevoegen</a:t>
            </a:r>
          </a:p>
        </p:txBody>
      </p:sp>
      <p:pic>
        <p:nvPicPr>
          <p:cNvPr id="11" name="Afbeelding 10">
            <a:extLst>
              <a:ext uri="{FF2B5EF4-FFF2-40B4-BE49-F238E27FC236}">
                <a16:creationId xmlns:a16="http://schemas.microsoft.com/office/drawing/2014/main" id="{20F1C8F7-E7C4-264A-ACE8-1D8D3812B318}"/>
              </a:ext>
            </a:extLst>
          </p:cNvPr>
          <p:cNvPicPr>
            <a:picLocks noChangeAspect="1"/>
          </p:cNvPicPr>
          <p:nvPr/>
        </p:nvPicPr>
        <p:blipFill>
          <a:blip r:embed="rId2"/>
          <a:stretch>
            <a:fillRect/>
          </a:stretch>
        </p:blipFill>
        <p:spPr>
          <a:xfrm>
            <a:off x="1031435" y="3690983"/>
            <a:ext cx="431800" cy="406400"/>
          </a:xfrm>
          <a:prstGeom prst="rect">
            <a:avLst/>
          </a:prstGeom>
        </p:spPr>
      </p:pic>
      <p:pic>
        <p:nvPicPr>
          <p:cNvPr id="14" name="Afbeelding 13">
            <a:extLst>
              <a:ext uri="{FF2B5EF4-FFF2-40B4-BE49-F238E27FC236}">
                <a16:creationId xmlns:a16="http://schemas.microsoft.com/office/drawing/2014/main" id="{1EF1A2A4-135D-1245-8E87-5288A4B0234F}"/>
              </a:ext>
            </a:extLst>
          </p:cNvPr>
          <p:cNvPicPr>
            <a:picLocks noChangeAspect="1"/>
          </p:cNvPicPr>
          <p:nvPr/>
        </p:nvPicPr>
        <p:blipFill>
          <a:blip r:embed="rId3"/>
          <a:stretch>
            <a:fillRect/>
          </a:stretch>
        </p:blipFill>
        <p:spPr>
          <a:xfrm>
            <a:off x="1026746" y="3044154"/>
            <a:ext cx="2324100" cy="469900"/>
          </a:xfrm>
          <a:prstGeom prst="rect">
            <a:avLst/>
          </a:prstGeom>
        </p:spPr>
      </p:pic>
      <p:pic>
        <p:nvPicPr>
          <p:cNvPr id="15" name="Afbeelding 14">
            <a:extLst>
              <a:ext uri="{FF2B5EF4-FFF2-40B4-BE49-F238E27FC236}">
                <a16:creationId xmlns:a16="http://schemas.microsoft.com/office/drawing/2014/main" id="{80902B3C-0ABC-754E-A003-24FD95C74C7E}"/>
              </a:ext>
            </a:extLst>
          </p:cNvPr>
          <p:cNvPicPr>
            <a:picLocks noChangeAspect="1"/>
          </p:cNvPicPr>
          <p:nvPr/>
        </p:nvPicPr>
        <p:blipFill>
          <a:blip r:embed="rId4"/>
          <a:stretch>
            <a:fillRect/>
          </a:stretch>
        </p:blipFill>
        <p:spPr>
          <a:xfrm>
            <a:off x="5053588" y="1550688"/>
            <a:ext cx="6489042" cy="3874752"/>
          </a:xfrm>
          <a:prstGeom prst="rect">
            <a:avLst/>
          </a:prstGeom>
        </p:spPr>
      </p:pic>
      <p:sp>
        <p:nvSpPr>
          <p:cNvPr id="16" name="Ovaal 15">
            <a:extLst>
              <a:ext uri="{FF2B5EF4-FFF2-40B4-BE49-F238E27FC236}">
                <a16:creationId xmlns:a16="http://schemas.microsoft.com/office/drawing/2014/main" id="{9661D172-6FEB-7F49-AAA7-6F05DCF847DE}"/>
              </a:ext>
            </a:extLst>
          </p:cNvPr>
          <p:cNvSpPr/>
          <p:nvPr/>
        </p:nvSpPr>
        <p:spPr>
          <a:xfrm>
            <a:off x="8637564" y="2067951"/>
            <a:ext cx="1322362" cy="35169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a:extLst>
              <a:ext uri="{FF2B5EF4-FFF2-40B4-BE49-F238E27FC236}">
                <a16:creationId xmlns:a16="http://schemas.microsoft.com/office/drawing/2014/main" id="{3E51736B-A85A-9244-9B11-099CBCE55F35}"/>
              </a:ext>
            </a:extLst>
          </p:cNvPr>
          <p:cNvPicPr>
            <a:picLocks noChangeAspect="1"/>
          </p:cNvPicPr>
          <p:nvPr/>
        </p:nvPicPr>
        <p:blipFill>
          <a:blip r:embed="rId5"/>
          <a:stretch>
            <a:fillRect/>
          </a:stretch>
        </p:blipFill>
        <p:spPr>
          <a:xfrm>
            <a:off x="10284062" y="237158"/>
            <a:ext cx="1050245" cy="1050245"/>
          </a:xfrm>
          <a:prstGeom prst="rect">
            <a:avLst/>
          </a:prstGeom>
        </p:spPr>
      </p:pic>
    </p:spTree>
    <p:extLst>
      <p:ext uri="{BB962C8B-B14F-4D97-AF65-F5344CB8AC3E}">
        <p14:creationId xmlns:p14="http://schemas.microsoft.com/office/powerpoint/2010/main" val="1459545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9A393884-572F-5142-9038-82C2062A0471}"/>
              </a:ext>
            </a:extLst>
          </p:cNvPr>
          <p:cNvPicPr>
            <a:picLocks noChangeAspect="1"/>
          </p:cNvPicPr>
          <p:nvPr/>
        </p:nvPicPr>
        <p:blipFill>
          <a:blip r:embed="rId2">
            <a:duotone>
              <a:prstClr val="black"/>
              <a:schemeClr val="accent2">
                <a:tint val="45000"/>
                <a:satMod val="400000"/>
              </a:schemeClr>
            </a:duotone>
          </a:blip>
          <a:stretch>
            <a:fillRect/>
          </a:stretch>
        </p:blipFill>
        <p:spPr>
          <a:xfrm>
            <a:off x="1600599" y="765649"/>
            <a:ext cx="8134244" cy="4866253"/>
          </a:xfrm>
          <a:prstGeom prst="rect">
            <a:avLst/>
          </a:prstGeom>
        </p:spPr>
      </p:pic>
      <p:pic>
        <p:nvPicPr>
          <p:cNvPr id="8" name="Afbeelding 7">
            <a:extLst>
              <a:ext uri="{FF2B5EF4-FFF2-40B4-BE49-F238E27FC236}">
                <a16:creationId xmlns:a16="http://schemas.microsoft.com/office/drawing/2014/main" id="{C4F86634-77CE-934D-95FA-8E99A7F07DE2}"/>
              </a:ext>
            </a:extLst>
          </p:cNvPr>
          <p:cNvPicPr>
            <a:picLocks noChangeAspect="1"/>
          </p:cNvPicPr>
          <p:nvPr/>
        </p:nvPicPr>
        <p:blipFill>
          <a:blip r:embed="rId3"/>
          <a:stretch>
            <a:fillRect/>
          </a:stretch>
        </p:blipFill>
        <p:spPr>
          <a:xfrm>
            <a:off x="3907700" y="858129"/>
            <a:ext cx="3405638" cy="2724509"/>
          </a:xfrm>
          <a:prstGeom prst="rect">
            <a:avLst/>
          </a:prstGeom>
        </p:spPr>
      </p:pic>
      <p:sp>
        <p:nvSpPr>
          <p:cNvPr id="9" name="Ovaal 8">
            <a:extLst>
              <a:ext uri="{FF2B5EF4-FFF2-40B4-BE49-F238E27FC236}">
                <a16:creationId xmlns:a16="http://schemas.microsoft.com/office/drawing/2014/main" id="{2789869E-3F45-3D43-A9E7-F7243D1E0805}"/>
              </a:ext>
            </a:extLst>
          </p:cNvPr>
          <p:cNvSpPr/>
          <p:nvPr/>
        </p:nvSpPr>
        <p:spPr>
          <a:xfrm>
            <a:off x="4060875" y="1146516"/>
            <a:ext cx="914400" cy="77372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Ovaal 9">
            <a:extLst>
              <a:ext uri="{FF2B5EF4-FFF2-40B4-BE49-F238E27FC236}">
                <a16:creationId xmlns:a16="http://schemas.microsoft.com/office/drawing/2014/main" id="{B521DDEC-399A-1747-AFC8-A29DD2982A8A}"/>
              </a:ext>
            </a:extLst>
          </p:cNvPr>
          <p:cNvSpPr/>
          <p:nvPr/>
        </p:nvSpPr>
        <p:spPr>
          <a:xfrm>
            <a:off x="5128450" y="1146516"/>
            <a:ext cx="914400" cy="77372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Lijntoelichting 2 (rand en accentlijn) 15">
            <a:extLst>
              <a:ext uri="{FF2B5EF4-FFF2-40B4-BE49-F238E27FC236}">
                <a16:creationId xmlns:a16="http://schemas.microsoft.com/office/drawing/2014/main" id="{8F88A3D6-D7E4-E34E-833C-FFCCF8FD59F3}"/>
              </a:ext>
            </a:extLst>
          </p:cNvPr>
          <p:cNvSpPr/>
          <p:nvPr/>
        </p:nvSpPr>
        <p:spPr>
          <a:xfrm>
            <a:off x="483389" y="2171841"/>
            <a:ext cx="2412611" cy="1654571"/>
          </a:xfrm>
          <a:prstGeom prst="accentBorderCallout2">
            <a:avLst>
              <a:gd name="adj1" fmla="val 36654"/>
              <a:gd name="adj2" fmla="val 105953"/>
              <a:gd name="adj3" fmla="val 28821"/>
              <a:gd name="adj4" fmla="val 132604"/>
              <a:gd name="adj5" fmla="val -27294"/>
              <a:gd name="adj6" fmla="val 149834"/>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ekstvak 16">
            <a:extLst>
              <a:ext uri="{FF2B5EF4-FFF2-40B4-BE49-F238E27FC236}">
                <a16:creationId xmlns:a16="http://schemas.microsoft.com/office/drawing/2014/main" id="{341D8792-0C90-FA4B-B451-990D4E978122}"/>
              </a:ext>
            </a:extLst>
          </p:cNvPr>
          <p:cNvSpPr txBox="1"/>
          <p:nvPr/>
        </p:nvSpPr>
        <p:spPr>
          <a:xfrm>
            <a:off x="520505" y="2222695"/>
            <a:ext cx="2335237" cy="1477328"/>
          </a:xfrm>
          <a:prstGeom prst="rect">
            <a:avLst/>
          </a:prstGeom>
          <a:noFill/>
        </p:spPr>
        <p:txBody>
          <a:bodyPr wrap="square" rtlCol="0">
            <a:spAutoFit/>
          </a:bodyPr>
          <a:lstStyle/>
          <a:p>
            <a:r>
              <a:rPr lang="nl-BE" dirty="0">
                <a:solidFill>
                  <a:schemeClr val="bg1"/>
                </a:solidFill>
              </a:rPr>
              <a:t>Voeg een </a:t>
            </a:r>
            <a:r>
              <a:rPr lang="nl-BE" b="1" dirty="0">
                <a:solidFill>
                  <a:schemeClr val="bg1"/>
                </a:solidFill>
              </a:rPr>
              <a:t>nieuwe</a:t>
            </a:r>
            <a:r>
              <a:rPr lang="nl-BE" dirty="0">
                <a:solidFill>
                  <a:schemeClr val="bg1"/>
                </a:solidFill>
              </a:rPr>
              <a:t> </a:t>
            </a:r>
            <a:r>
              <a:rPr lang="nl-BE" b="1" dirty="0">
                <a:solidFill>
                  <a:schemeClr val="bg1"/>
                </a:solidFill>
              </a:rPr>
              <a:t>map</a:t>
            </a:r>
            <a:r>
              <a:rPr lang="nl-BE" dirty="0">
                <a:solidFill>
                  <a:schemeClr val="bg1"/>
                </a:solidFill>
              </a:rPr>
              <a:t> toe om structuur te geven aan jouw opslagplaats.</a:t>
            </a:r>
          </a:p>
        </p:txBody>
      </p:sp>
      <p:sp>
        <p:nvSpPr>
          <p:cNvPr id="18" name="Lijntoelichting 2 (rand en accentlijn) 17">
            <a:extLst>
              <a:ext uri="{FF2B5EF4-FFF2-40B4-BE49-F238E27FC236}">
                <a16:creationId xmlns:a16="http://schemas.microsoft.com/office/drawing/2014/main" id="{6E0A8137-CEBB-D646-BA46-F986D81320FE}"/>
              </a:ext>
            </a:extLst>
          </p:cNvPr>
          <p:cNvSpPr/>
          <p:nvPr/>
        </p:nvSpPr>
        <p:spPr>
          <a:xfrm flipH="1">
            <a:off x="8086180" y="2171841"/>
            <a:ext cx="2412611" cy="1654571"/>
          </a:xfrm>
          <a:prstGeom prst="accentBorderCallout2">
            <a:avLst>
              <a:gd name="adj1" fmla="val 36654"/>
              <a:gd name="adj2" fmla="val 105953"/>
              <a:gd name="adj3" fmla="val 28821"/>
              <a:gd name="adj4" fmla="val 132604"/>
              <a:gd name="adj5" fmla="val -32395"/>
              <a:gd name="adj6" fmla="val 185403"/>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ekstvak 18">
            <a:extLst>
              <a:ext uri="{FF2B5EF4-FFF2-40B4-BE49-F238E27FC236}">
                <a16:creationId xmlns:a16="http://schemas.microsoft.com/office/drawing/2014/main" id="{EA945583-BEE4-8545-A8BC-35378E7822F6}"/>
              </a:ext>
            </a:extLst>
          </p:cNvPr>
          <p:cNvSpPr txBox="1"/>
          <p:nvPr/>
        </p:nvSpPr>
        <p:spPr>
          <a:xfrm flipH="1">
            <a:off x="8123296" y="2222695"/>
            <a:ext cx="2335237" cy="646331"/>
          </a:xfrm>
          <a:prstGeom prst="rect">
            <a:avLst/>
          </a:prstGeom>
          <a:noFill/>
        </p:spPr>
        <p:txBody>
          <a:bodyPr wrap="square" rtlCol="0">
            <a:spAutoFit/>
          </a:bodyPr>
          <a:lstStyle/>
          <a:p>
            <a:r>
              <a:rPr lang="nl-BE" dirty="0">
                <a:solidFill>
                  <a:schemeClr val="bg1"/>
                </a:solidFill>
              </a:rPr>
              <a:t>Voeg een </a:t>
            </a:r>
            <a:r>
              <a:rPr lang="nl-BE" b="1" dirty="0">
                <a:solidFill>
                  <a:schemeClr val="bg1"/>
                </a:solidFill>
              </a:rPr>
              <a:t>nieuw</a:t>
            </a:r>
            <a:r>
              <a:rPr lang="nl-BE" dirty="0">
                <a:solidFill>
                  <a:schemeClr val="bg1"/>
                </a:solidFill>
              </a:rPr>
              <a:t> </a:t>
            </a:r>
            <a:r>
              <a:rPr lang="nl-BE" b="1" dirty="0">
                <a:solidFill>
                  <a:schemeClr val="bg1"/>
                </a:solidFill>
              </a:rPr>
              <a:t>bestand</a:t>
            </a:r>
            <a:r>
              <a:rPr lang="nl-BE" dirty="0">
                <a:solidFill>
                  <a:schemeClr val="bg1"/>
                </a:solidFill>
              </a:rPr>
              <a:t> toe.</a:t>
            </a:r>
          </a:p>
        </p:txBody>
      </p:sp>
      <p:pic>
        <p:nvPicPr>
          <p:cNvPr id="20" name="Afbeelding 19">
            <a:extLst>
              <a:ext uri="{FF2B5EF4-FFF2-40B4-BE49-F238E27FC236}">
                <a16:creationId xmlns:a16="http://schemas.microsoft.com/office/drawing/2014/main" id="{43764FFB-8EF5-C04B-BEF4-433553696998}"/>
              </a:ext>
            </a:extLst>
          </p:cNvPr>
          <p:cNvPicPr>
            <a:picLocks noChangeAspect="1"/>
          </p:cNvPicPr>
          <p:nvPr/>
        </p:nvPicPr>
        <p:blipFill>
          <a:blip r:embed="rId4"/>
          <a:stretch>
            <a:fillRect/>
          </a:stretch>
        </p:blipFill>
        <p:spPr>
          <a:xfrm>
            <a:off x="1600598" y="1146516"/>
            <a:ext cx="1920229" cy="388243"/>
          </a:xfrm>
          <a:prstGeom prst="rect">
            <a:avLst/>
          </a:prstGeom>
        </p:spPr>
      </p:pic>
      <p:pic>
        <p:nvPicPr>
          <p:cNvPr id="11" name="Afbeelding 10">
            <a:extLst>
              <a:ext uri="{FF2B5EF4-FFF2-40B4-BE49-F238E27FC236}">
                <a16:creationId xmlns:a16="http://schemas.microsoft.com/office/drawing/2014/main" id="{A991417C-18A6-5644-8E55-3D0219925D4E}"/>
              </a:ext>
            </a:extLst>
          </p:cNvPr>
          <p:cNvPicPr>
            <a:picLocks noChangeAspect="1"/>
          </p:cNvPicPr>
          <p:nvPr/>
        </p:nvPicPr>
        <p:blipFill>
          <a:blip r:embed="rId5"/>
          <a:stretch>
            <a:fillRect/>
          </a:stretch>
        </p:blipFill>
        <p:spPr>
          <a:xfrm>
            <a:off x="10284062" y="237158"/>
            <a:ext cx="1050245" cy="1050245"/>
          </a:xfrm>
          <a:prstGeom prst="rect">
            <a:avLst/>
          </a:prstGeom>
        </p:spPr>
      </p:pic>
    </p:spTree>
    <p:extLst>
      <p:ext uri="{BB962C8B-B14F-4D97-AF65-F5344CB8AC3E}">
        <p14:creationId xmlns:p14="http://schemas.microsoft.com/office/powerpoint/2010/main" val="708512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EE418-4F66-8F4E-81D6-CA78C5FA8FC4}"/>
              </a:ext>
            </a:extLst>
          </p:cNvPr>
          <p:cNvSpPr>
            <a:spLocks noGrp="1"/>
          </p:cNvSpPr>
          <p:nvPr>
            <p:ph type="title"/>
          </p:nvPr>
        </p:nvSpPr>
        <p:spPr>
          <a:xfrm>
            <a:off x="628650" y="163504"/>
            <a:ext cx="10913980" cy="1188720"/>
          </a:xfrm>
        </p:spPr>
        <p:txBody>
          <a:bodyPr/>
          <a:lstStyle/>
          <a:p>
            <a:r>
              <a:rPr lang="nl-BE" dirty="0"/>
              <a:t>Opdracht</a:t>
            </a:r>
          </a:p>
        </p:txBody>
      </p:sp>
      <p:sp>
        <p:nvSpPr>
          <p:cNvPr id="3" name="Tijdelijke aanduiding voor inhoud 2">
            <a:extLst>
              <a:ext uri="{FF2B5EF4-FFF2-40B4-BE49-F238E27FC236}">
                <a16:creationId xmlns:a16="http://schemas.microsoft.com/office/drawing/2014/main" id="{82BA5382-B5DD-6641-A182-E11512E1D5A2}"/>
              </a:ext>
            </a:extLst>
          </p:cNvPr>
          <p:cNvSpPr>
            <a:spLocks noGrp="1"/>
          </p:cNvSpPr>
          <p:nvPr>
            <p:ph idx="1"/>
          </p:nvPr>
        </p:nvSpPr>
        <p:spPr>
          <a:xfrm>
            <a:off x="7576457" y="1732353"/>
            <a:ext cx="3966173" cy="3693087"/>
          </a:xfrm>
        </p:spPr>
        <p:txBody>
          <a:bodyPr/>
          <a:lstStyle/>
          <a:p>
            <a:r>
              <a:rPr lang="nl-BE" b="1" dirty="0"/>
              <a:t>Voeg</a:t>
            </a:r>
            <a:r>
              <a:rPr lang="nl-BE" dirty="0"/>
              <a:t> voor elk van jouw algemene vakken </a:t>
            </a:r>
            <a:r>
              <a:rPr lang="nl-BE" b="1" dirty="0"/>
              <a:t>een map toe </a:t>
            </a:r>
            <a:r>
              <a:rPr lang="nl-BE" dirty="0"/>
              <a:t>in jouw documenten op Smartschool.</a:t>
            </a:r>
          </a:p>
        </p:txBody>
      </p:sp>
      <p:pic>
        <p:nvPicPr>
          <p:cNvPr id="4" name="Afbeelding 3">
            <a:extLst>
              <a:ext uri="{FF2B5EF4-FFF2-40B4-BE49-F238E27FC236}">
                <a16:creationId xmlns:a16="http://schemas.microsoft.com/office/drawing/2014/main" id="{D4A5A1A6-7F92-AB44-9DC0-E4822F35F7FD}"/>
              </a:ext>
            </a:extLst>
          </p:cNvPr>
          <p:cNvPicPr>
            <a:picLocks noChangeAspect="1"/>
          </p:cNvPicPr>
          <p:nvPr/>
        </p:nvPicPr>
        <p:blipFill>
          <a:blip r:embed="rId2"/>
          <a:stretch>
            <a:fillRect/>
          </a:stretch>
        </p:blipFill>
        <p:spPr>
          <a:xfrm>
            <a:off x="628649" y="1582456"/>
            <a:ext cx="6809869" cy="4053234"/>
          </a:xfrm>
          <a:prstGeom prst="rect">
            <a:avLst/>
          </a:prstGeom>
        </p:spPr>
      </p:pic>
      <p:pic>
        <p:nvPicPr>
          <p:cNvPr id="5" name="Afbeelding 4">
            <a:extLst>
              <a:ext uri="{FF2B5EF4-FFF2-40B4-BE49-F238E27FC236}">
                <a16:creationId xmlns:a16="http://schemas.microsoft.com/office/drawing/2014/main" id="{FE165072-E58E-514E-8D95-53521FF35901}"/>
              </a:ext>
            </a:extLst>
          </p:cNvPr>
          <p:cNvPicPr>
            <a:picLocks noChangeAspect="1"/>
          </p:cNvPicPr>
          <p:nvPr/>
        </p:nvPicPr>
        <p:blipFill>
          <a:blip r:embed="rId3"/>
          <a:stretch>
            <a:fillRect/>
          </a:stretch>
        </p:blipFill>
        <p:spPr>
          <a:xfrm>
            <a:off x="10284062" y="237158"/>
            <a:ext cx="1050245" cy="1050245"/>
          </a:xfrm>
          <a:prstGeom prst="rect">
            <a:avLst/>
          </a:prstGeom>
        </p:spPr>
      </p:pic>
    </p:spTree>
    <p:extLst>
      <p:ext uri="{BB962C8B-B14F-4D97-AF65-F5344CB8AC3E}">
        <p14:creationId xmlns:p14="http://schemas.microsoft.com/office/powerpoint/2010/main" val="1459984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275AAB21-E7E3-3F4D-AF18-E3FE3F1EC9F3}"/>
              </a:ext>
            </a:extLst>
          </p:cNvPr>
          <p:cNvSpPr>
            <a:spLocks noGrp="1"/>
          </p:cNvSpPr>
          <p:nvPr>
            <p:ph type="body" idx="1"/>
          </p:nvPr>
        </p:nvSpPr>
        <p:spPr/>
        <p:txBody>
          <a:bodyPr/>
          <a:lstStyle/>
          <a:p>
            <a:r>
              <a:rPr lang="nl-BE" dirty="0"/>
              <a:t>Online opslagmedia</a:t>
            </a:r>
          </a:p>
        </p:txBody>
      </p:sp>
      <p:sp>
        <p:nvSpPr>
          <p:cNvPr id="11" name="Tijdelijke aanduiding voor inhoud 10">
            <a:extLst>
              <a:ext uri="{FF2B5EF4-FFF2-40B4-BE49-F238E27FC236}">
                <a16:creationId xmlns:a16="http://schemas.microsoft.com/office/drawing/2014/main" id="{DDAD677A-ACE2-444F-A2CE-D7941A6FAE6B}"/>
              </a:ext>
            </a:extLst>
          </p:cNvPr>
          <p:cNvSpPr>
            <a:spLocks noGrp="1"/>
          </p:cNvSpPr>
          <p:nvPr>
            <p:ph sz="quarter" idx="4"/>
          </p:nvPr>
        </p:nvSpPr>
        <p:spPr/>
        <p:txBody>
          <a:bodyPr/>
          <a:lstStyle/>
          <a:p>
            <a:r>
              <a:rPr lang="nl-BE" dirty="0"/>
              <a:t>Externe harde schijf</a:t>
            </a:r>
          </a:p>
          <a:p>
            <a:r>
              <a:rPr lang="nl-BE" dirty="0"/>
              <a:t>USB-stick</a:t>
            </a:r>
          </a:p>
          <a:p>
            <a:r>
              <a:rPr lang="nl-BE" dirty="0"/>
              <a:t>Geheugenkaart</a:t>
            </a:r>
          </a:p>
          <a:p>
            <a:r>
              <a:rPr lang="nl-BE" dirty="0"/>
              <a:t>…</a:t>
            </a:r>
          </a:p>
        </p:txBody>
      </p:sp>
      <p:sp>
        <p:nvSpPr>
          <p:cNvPr id="12" name="Tijdelijke aanduiding voor tekst 11">
            <a:extLst>
              <a:ext uri="{FF2B5EF4-FFF2-40B4-BE49-F238E27FC236}">
                <a16:creationId xmlns:a16="http://schemas.microsoft.com/office/drawing/2014/main" id="{30D8E8D1-D2BF-FC4E-90E7-06EC619C4C32}"/>
              </a:ext>
            </a:extLst>
          </p:cNvPr>
          <p:cNvSpPr>
            <a:spLocks noGrp="1"/>
          </p:cNvSpPr>
          <p:nvPr>
            <p:ph type="body" sz="quarter" idx="13"/>
          </p:nvPr>
        </p:nvSpPr>
        <p:spPr/>
        <p:txBody>
          <a:bodyPr/>
          <a:lstStyle/>
          <a:p>
            <a:r>
              <a:rPr lang="nl-BE" dirty="0"/>
              <a:t>Offline opslagmedia</a:t>
            </a:r>
          </a:p>
        </p:txBody>
      </p:sp>
      <p:sp>
        <p:nvSpPr>
          <p:cNvPr id="2" name="Titel 1">
            <a:extLst>
              <a:ext uri="{FF2B5EF4-FFF2-40B4-BE49-F238E27FC236}">
                <a16:creationId xmlns:a16="http://schemas.microsoft.com/office/drawing/2014/main" id="{08E40EF2-C9A8-4D43-9336-CC5026C60A45}"/>
              </a:ext>
            </a:extLst>
          </p:cNvPr>
          <p:cNvSpPr>
            <a:spLocks noGrp="1"/>
          </p:cNvSpPr>
          <p:nvPr>
            <p:ph type="title"/>
          </p:nvPr>
        </p:nvSpPr>
        <p:spPr/>
        <p:txBody>
          <a:bodyPr/>
          <a:lstStyle/>
          <a:p>
            <a:r>
              <a:rPr lang="nl-BE" dirty="0"/>
              <a:t>opslagmedia</a:t>
            </a:r>
          </a:p>
        </p:txBody>
      </p:sp>
      <p:pic>
        <p:nvPicPr>
          <p:cNvPr id="14" name="Afbeelding 13">
            <a:extLst>
              <a:ext uri="{FF2B5EF4-FFF2-40B4-BE49-F238E27FC236}">
                <a16:creationId xmlns:a16="http://schemas.microsoft.com/office/drawing/2014/main" id="{7C92EFEA-2494-DD47-A656-44A64F6A3BA2}"/>
              </a:ext>
            </a:extLst>
          </p:cNvPr>
          <p:cNvPicPr>
            <a:picLocks noChangeAspect="1"/>
          </p:cNvPicPr>
          <p:nvPr/>
        </p:nvPicPr>
        <p:blipFill>
          <a:blip r:embed="rId2"/>
          <a:stretch>
            <a:fillRect/>
          </a:stretch>
        </p:blipFill>
        <p:spPr>
          <a:xfrm>
            <a:off x="884946" y="3085402"/>
            <a:ext cx="2307562" cy="1298004"/>
          </a:xfrm>
          <a:prstGeom prst="rect">
            <a:avLst/>
          </a:prstGeom>
        </p:spPr>
      </p:pic>
      <p:pic>
        <p:nvPicPr>
          <p:cNvPr id="15" name="Afbeelding 14">
            <a:extLst>
              <a:ext uri="{FF2B5EF4-FFF2-40B4-BE49-F238E27FC236}">
                <a16:creationId xmlns:a16="http://schemas.microsoft.com/office/drawing/2014/main" id="{A4B3CDED-658A-D641-8582-8A9E7F97829E}"/>
              </a:ext>
            </a:extLst>
          </p:cNvPr>
          <p:cNvPicPr>
            <a:picLocks noChangeAspect="1"/>
          </p:cNvPicPr>
          <p:nvPr/>
        </p:nvPicPr>
        <p:blipFill>
          <a:blip r:embed="rId3"/>
          <a:stretch>
            <a:fillRect/>
          </a:stretch>
        </p:blipFill>
        <p:spPr>
          <a:xfrm>
            <a:off x="884946" y="4351923"/>
            <a:ext cx="1802913" cy="1404867"/>
          </a:xfrm>
          <a:prstGeom prst="rect">
            <a:avLst/>
          </a:prstGeom>
        </p:spPr>
      </p:pic>
      <p:pic>
        <p:nvPicPr>
          <p:cNvPr id="16" name="Afbeelding 15">
            <a:extLst>
              <a:ext uri="{FF2B5EF4-FFF2-40B4-BE49-F238E27FC236}">
                <a16:creationId xmlns:a16="http://schemas.microsoft.com/office/drawing/2014/main" id="{6885926F-45C2-E347-A003-08407D2B1C53}"/>
              </a:ext>
            </a:extLst>
          </p:cNvPr>
          <p:cNvPicPr>
            <a:picLocks noChangeAspect="1"/>
          </p:cNvPicPr>
          <p:nvPr/>
        </p:nvPicPr>
        <p:blipFill rotWithShape="1">
          <a:blip r:embed="rId4"/>
          <a:srcRect l="31982" r="29518"/>
          <a:stretch/>
        </p:blipFill>
        <p:spPr>
          <a:xfrm>
            <a:off x="3192508" y="3904626"/>
            <a:ext cx="1795720" cy="2056131"/>
          </a:xfrm>
          <a:prstGeom prst="rect">
            <a:avLst/>
          </a:prstGeom>
        </p:spPr>
      </p:pic>
      <p:pic>
        <p:nvPicPr>
          <p:cNvPr id="18" name="Afbeelding 17">
            <a:extLst>
              <a:ext uri="{FF2B5EF4-FFF2-40B4-BE49-F238E27FC236}">
                <a16:creationId xmlns:a16="http://schemas.microsoft.com/office/drawing/2014/main" id="{7F0AE29B-3DAE-2745-9B48-64EDE997D178}"/>
              </a:ext>
            </a:extLst>
          </p:cNvPr>
          <p:cNvPicPr>
            <a:picLocks noChangeAspect="1"/>
          </p:cNvPicPr>
          <p:nvPr/>
        </p:nvPicPr>
        <p:blipFill>
          <a:blip r:embed="rId5"/>
          <a:stretch>
            <a:fillRect/>
          </a:stretch>
        </p:blipFill>
        <p:spPr>
          <a:xfrm>
            <a:off x="884946" y="2435880"/>
            <a:ext cx="2777309" cy="980227"/>
          </a:xfrm>
          <a:prstGeom prst="rect">
            <a:avLst/>
          </a:prstGeom>
        </p:spPr>
      </p:pic>
      <p:pic>
        <p:nvPicPr>
          <p:cNvPr id="21" name="Afbeelding 20">
            <a:extLst>
              <a:ext uri="{FF2B5EF4-FFF2-40B4-BE49-F238E27FC236}">
                <a16:creationId xmlns:a16="http://schemas.microsoft.com/office/drawing/2014/main" id="{3E98B44E-463F-3B48-BC77-7E685203D71C}"/>
              </a:ext>
            </a:extLst>
          </p:cNvPr>
          <p:cNvPicPr>
            <a:picLocks noChangeAspect="1"/>
          </p:cNvPicPr>
          <p:nvPr/>
        </p:nvPicPr>
        <p:blipFill>
          <a:blip r:embed="rId6"/>
          <a:stretch>
            <a:fillRect/>
          </a:stretch>
        </p:blipFill>
        <p:spPr>
          <a:xfrm>
            <a:off x="4019037" y="2474594"/>
            <a:ext cx="1587500" cy="1587500"/>
          </a:xfrm>
          <a:prstGeom prst="rect">
            <a:avLst/>
          </a:prstGeom>
        </p:spPr>
      </p:pic>
      <p:pic>
        <p:nvPicPr>
          <p:cNvPr id="22" name="Afbeelding 21">
            <a:extLst>
              <a:ext uri="{FF2B5EF4-FFF2-40B4-BE49-F238E27FC236}">
                <a16:creationId xmlns:a16="http://schemas.microsoft.com/office/drawing/2014/main" id="{81DDB191-2313-B549-AF67-D3D502EBA707}"/>
              </a:ext>
            </a:extLst>
          </p:cNvPr>
          <p:cNvPicPr>
            <a:picLocks noChangeAspect="1"/>
          </p:cNvPicPr>
          <p:nvPr/>
        </p:nvPicPr>
        <p:blipFill>
          <a:blip r:embed="rId7"/>
          <a:stretch>
            <a:fillRect/>
          </a:stretch>
        </p:blipFill>
        <p:spPr>
          <a:xfrm>
            <a:off x="9235068" y="3118250"/>
            <a:ext cx="2307562" cy="2307562"/>
          </a:xfrm>
          <a:prstGeom prst="rect">
            <a:avLst/>
          </a:prstGeom>
        </p:spPr>
      </p:pic>
    </p:spTree>
    <p:extLst>
      <p:ext uri="{BB962C8B-B14F-4D97-AF65-F5344CB8AC3E}">
        <p14:creationId xmlns:p14="http://schemas.microsoft.com/office/powerpoint/2010/main" val="3790837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8E5A480-3EEE-9D4F-AC04-1673FA39D921}"/>
              </a:ext>
            </a:extLst>
          </p:cNvPr>
          <p:cNvPicPr>
            <a:picLocks noChangeAspect="1"/>
          </p:cNvPicPr>
          <p:nvPr/>
        </p:nvPicPr>
        <p:blipFill rotWithShape="1">
          <a:blip r:embed="rId2"/>
          <a:srcRect r="759"/>
          <a:stretch/>
        </p:blipFill>
        <p:spPr>
          <a:xfrm>
            <a:off x="2829914" y="1475157"/>
            <a:ext cx="5624770" cy="4183551"/>
          </a:xfrm>
          <a:prstGeom prst="rect">
            <a:avLst/>
          </a:prstGeom>
        </p:spPr>
      </p:pic>
      <p:sp>
        <p:nvSpPr>
          <p:cNvPr id="3" name="Titel 2">
            <a:extLst>
              <a:ext uri="{FF2B5EF4-FFF2-40B4-BE49-F238E27FC236}">
                <a16:creationId xmlns:a16="http://schemas.microsoft.com/office/drawing/2014/main" id="{F974DB3E-26DA-5447-8238-62C5B4359B37}"/>
              </a:ext>
            </a:extLst>
          </p:cNvPr>
          <p:cNvSpPr>
            <a:spLocks noGrp="1"/>
          </p:cNvSpPr>
          <p:nvPr>
            <p:ph type="title"/>
          </p:nvPr>
        </p:nvSpPr>
        <p:spPr/>
        <p:txBody>
          <a:bodyPr/>
          <a:lstStyle/>
          <a:p>
            <a:r>
              <a:rPr lang="nl-BE" dirty="0"/>
              <a:t>Smartschool: Bestand toevoegen </a:t>
            </a:r>
            <a:br>
              <a:rPr lang="nl-BE" dirty="0"/>
            </a:br>
            <a:r>
              <a:rPr lang="nl-BE" dirty="0"/>
              <a:t>aan mijn documenten</a:t>
            </a:r>
          </a:p>
        </p:txBody>
      </p:sp>
      <p:sp>
        <p:nvSpPr>
          <p:cNvPr id="6" name="Lijntoelichting 2 (rand en accentlijn) 5">
            <a:extLst>
              <a:ext uri="{FF2B5EF4-FFF2-40B4-BE49-F238E27FC236}">
                <a16:creationId xmlns:a16="http://schemas.microsoft.com/office/drawing/2014/main" id="{89A9F14C-6EFA-4841-9ED7-C7A9677473B8}"/>
              </a:ext>
            </a:extLst>
          </p:cNvPr>
          <p:cNvSpPr/>
          <p:nvPr/>
        </p:nvSpPr>
        <p:spPr>
          <a:xfrm>
            <a:off x="156315" y="5013235"/>
            <a:ext cx="2412611" cy="923330"/>
          </a:xfrm>
          <a:prstGeom prst="accentBorderCallout2">
            <a:avLst>
              <a:gd name="adj1" fmla="val 36654"/>
              <a:gd name="adj2" fmla="val 105953"/>
              <a:gd name="adj3" fmla="val 27320"/>
              <a:gd name="adj4" fmla="val 118027"/>
              <a:gd name="adj5" fmla="val 13705"/>
              <a:gd name="adj6" fmla="val 132341"/>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EDD5E06A-8B4B-9549-89CA-46214BA1C562}"/>
              </a:ext>
            </a:extLst>
          </p:cNvPr>
          <p:cNvSpPr txBox="1"/>
          <p:nvPr/>
        </p:nvSpPr>
        <p:spPr>
          <a:xfrm>
            <a:off x="233689" y="5013235"/>
            <a:ext cx="2335237" cy="923330"/>
          </a:xfrm>
          <a:prstGeom prst="rect">
            <a:avLst/>
          </a:prstGeom>
          <a:noFill/>
        </p:spPr>
        <p:txBody>
          <a:bodyPr wrap="square" rtlCol="0">
            <a:spAutoFit/>
          </a:bodyPr>
          <a:lstStyle/>
          <a:p>
            <a:r>
              <a:rPr lang="nl-BE" dirty="0">
                <a:solidFill>
                  <a:schemeClr val="bg1"/>
                </a:solidFill>
              </a:rPr>
              <a:t>Kies een bestand van op jouw computer.</a:t>
            </a:r>
          </a:p>
        </p:txBody>
      </p:sp>
      <p:sp>
        <p:nvSpPr>
          <p:cNvPr id="8" name="Lijntoelichting 2 (rand en accentlijn) 7">
            <a:extLst>
              <a:ext uri="{FF2B5EF4-FFF2-40B4-BE49-F238E27FC236}">
                <a16:creationId xmlns:a16="http://schemas.microsoft.com/office/drawing/2014/main" id="{06DEA8FF-A076-4544-B1F2-BB492F592291}"/>
              </a:ext>
            </a:extLst>
          </p:cNvPr>
          <p:cNvSpPr/>
          <p:nvPr/>
        </p:nvSpPr>
        <p:spPr>
          <a:xfrm flipH="1">
            <a:off x="9073117" y="2166425"/>
            <a:ext cx="2412611" cy="1300206"/>
          </a:xfrm>
          <a:prstGeom prst="accentBorderCallout2">
            <a:avLst>
              <a:gd name="adj1" fmla="val 36654"/>
              <a:gd name="adj2" fmla="val 105953"/>
              <a:gd name="adj3" fmla="val 27320"/>
              <a:gd name="adj4" fmla="val 118027"/>
              <a:gd name="adj5" fmla="val 13705"/>
              <a:gd name="adj6" fmla="val 132341"/>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41797361-2556-F346-92ED-0B5F09EB8FCD}"/>
              </a:ext>
            </a:extLst>
          </p:cNvPr>
          <p:cNvSpPr txBox="1"/>
          <p:nvPr/>
        </p:nvSpPr>
        <p:spPr>
          <a:xfrm>
            <a:off x="9073118" y="2191041"/>
            <a:ext cx="2335237" cy="1200329"/>
          </a:xfrm>
          <a:prstGeom prst="rect">
            <a:avLst/>
          </a:prstGeom>
          <a:noFill/>
        </p:spPr>
        <p:txBody>
          <a:bodyPr wrap="square" rtlCol="0">
            <a:spAutoFit/>
          </a:bodyPr>
          <a:lstStyle/>
          <a:p>
            <a:r>
              <a:rPr lang="nl-BE" dirty="0">
                <a:solidFill>
                  <a:schemeClr val="bg1"/>
                </a:solidFill>
              </a:rPr>
              <a:t>Sleep een bestand van op je computer naar hier. </a:t>
            </a:r>
          </a:p>
        </p:txBody>
      </p:sp>
      <p:sp>
        <p:nvSpPr>
          <p:cNvPr id="10" name="Lijntoelichting 2 (rand en accentlijn) 9">
            <a:extLst>
              <a:ext uri="{FF2B5EF4-FFF2-40B4-BE49-F238E27FC236}">
                <a16:creationId xmlns:a16="http://schemas.microsoft.com/office/drawing/2014/main" id="{64CE5E09-4709-2644-807D-5662C8D70E8E}"/>
              </a:ext>
            </a:extLst>
          </p:cNvPr>
          <p:cNvSpPr/>
          <p:nvPr/>
        </p:nvSpPr>
        <p:spPr>
          <a:xfrm>
            <a:off x="9117374" y="4551569"/>
            <a:ext cx="2412611" cy="1384995"/>
          </a:xfrm>
          <a:prstGeom prst="accentBorderCallout2">
            <a:avLst>
              <a:gd name="adj1" fmla="val 51452"/>
              <a:gd name="adj2" fmla="val -5571"/>
              <a:gd name="adj3" fmla="val 59193"/>
              <a:gd name="adj4" fmla="val -20072"/>
              <a:gd name="adj5" fmla="val 65308"/>
              <a:gd name="adj6" fmla="val -30154"/>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kstvak 10">
            <a:extLst>
              <a:ext uri="{FF2B5EF4-FFF2-40B4-BE49-F238E27FC236}">
                <a16:creationId xmlns:a16="http://schemas.microsoft.com/office/drawing/2014/main" id="{D3979816-A451-DF4C-927F-AEFA64741245}"/>
              </a:ext>
            </a:extLst>
          </p:cNvPr>
          <p:cNvSpPr txBox="1"/>
          <p:nvPr/>
        </p:nvSpPr>
        <p:spPr>
          <a:xfrm>
            <a:off x="9073118" y="4551569"/>
            <a:ext cx="2335237" cy="1200329"/>
          </a:xfrm>
          <a:prstGeom prst="rect">
            <a:avLst/>
          </a:prstGeom>
          <a:noFill/>
        </p:spPr>
        <p:txBody>
          <a:bodyPr wrap="square" rtlCol="0">
            <a:spAutoFit/>
          </a:bodyPr>
          <a:lstStyle/>
          <a:p>
            <a:r>
              <a:rPr lang="nl-BE" dirty="0">
                <a:solidFill>
                  <a:schemeClr val="bg1"/>
                </a:solidFill>
              </a:rPr>
              <a:t>Vergeet niet de </a:t>
            </a:r>
            <a:r>
              <a:rPr lang="nl-BE" b="1" dirty="0">
                <a:solidFill>
                  <a:schemeClr val="bg1"/>
                </a:solidFill>
              </a:rPr>
              <a:t>geselecteerde bestanden </a:t>
            </a:r>
            <a:r>
              <a:rPr lang="nl-BE" dirty="0">
                <a:solidFill>
                  <a:schemeClr val="bg1"/>
                </a:solidFill>
              </a:rPr>
              <a:t>te</a:t>
            </a:r>
            <a:r>
              <a:rPr lang="nl-BE" b="1" dirty="0">
                <a:solidFill>
                  <a:schemeClr val="bg1"/>
                </a:solidFill>
              </a:rPr>
              <a:t> uploaden</a:t>
            </a:r>
          </a:p>
        </p:txBody>
      </p:sp>
      <p:pic>
        <p:nvPicPr>
          <p:cNvPr id="12" name="Afbeelding 11">
            <a:extLst>
              <a:ext uri="{FF2B5EF4-FFF2-40B4-BE49-F238E27FC236}">
                <a16:creationId xmlns:a16="http://schemas.microsoft.com/office/drawing/2014/main" id="{7CA02190-31CC-4149-87BC-5CD1FA61DF8B}"/>
              </a:ext>
            </a:extLst>
          </p:cNvPr>
          <p:cNvPicPr>
            <a:picLocks noChangeAspect="1"/>
          </p:cNvPicPr>
          <p:nvPr/>
        </p:nvPicPr>
        <p:blipFill>
          <a:blip r:embed="rId3"/>
          <a:stretch>
            <a:fillRect/>
          </a:stretch>
        </p:blipFill>
        <p:spPr>
          <a:xfrm>
            <a:off x="10284062" y="237158"/>
            <a:ext cx="1050245" cy="1050245"/>
          </a:xfrm>
          <a:prstGeom prst="rect">
            <a:avLst/>
          </a:prstGeom>
        </p:spPr>
      </p:pic>
    </p:spTree>
    <p:extLst>
      <p:ext uri="{BB962C8B-B14F-4D97-AF65-F5344CB8AC3E}">
        <p14:creationId xmlns:p14="http://schemas.microsoft.com/office/powerpoint/2010/main" val="873431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E40EF2-C9A8-4D43-9336-CC5026C60A45}"/>
              </a:ext>
            </a:extLst>
          </p:cNvPr>
          <p:cNvSpPr>
            <a:spLocks noGrp="1"/>
          </p:cNvSpPr>
          <p:nvPr>
            <p:ph type="ctrTitle"/>
          </p:nvPr>
        </p:nvSpPr>
        <p:spPr/>
        <p:txBody>
          <a:bodyPr/>
          <a:lstStyle/>
          <a:p>
            <a:r>
              <a:rPr lang="nl-BE" dirty="0"/>
              <a:t>Bestandsbeheer</a:t>
            </a:r>
          </a:p>
        </p:txBody>
      </p:sp>
      <p:sp>
        <p:nvSpPr>
          <p:cNvPr id="5" name="Ondertitel 4">
            <a:extLst>
              <a:ext uri="{FF2B5EF4-FFF2-40B4-BE49-F238E27FC236}">
                <a16:creationId xmlns:a16="http://schemas.microsoft.com/office/drawing/2014/main" id="{8DF69B4C-1D8D-A245-8EE9-A1BD9E504BF9}"/>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1596603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B10BB9-CDC0-4D42-A820-6D2BD5B8D31C}"/>
              </a:ext>
            </a:extLst>
          </p:cNvPr>
          <p:cNvSpPr>
            <a:spLocks noGrp="1"/>
          </p:cNvSpPr>
          <p:nvPr>
            <p:ph type="title"/>
          </p:nvPr>
        </p:nvSpPr>
        <p:spPr/>
        <p:txBody>
          <a:bodyPr/>
          <a:lstStyle/>
          <a:p>
            <a:r>
              <a:rPr lang="nl-BE" dirty="0"/>
              <a:t>Wat moet ik kennen/kunnen?</a:t>
            </a:r>
          </a:p>
        </p:txBody>
      </p:sp>
      <p:sp>
        <p:nvSpPr>
          <p:cNvPr id="3" name="Tijdelijke aanduiding voor inhoud 2">
            <a:extLst>
              <a:ext uri="{FF2B5EF4-FFF2-40B4-BE49-F238E27FC236}">
                <a16:creationId xmlns:a16="http://schemas.microsoft.com/office/drawing/2014/main" id="{29BE63BA-AA30-3747-BDDD-CEC30B6376AA}"/>
              </a:ext>
            </a:extLst>
          </p:cNvPr>
          <p:cNvSpPr>
            <a:spLocks noGrp="1"/>
          </p:cNvSpPr>
          <p:nvPr>
            <p:ph idx="1"/>
          </p:nvPr>
        </p:nvSpPr>
        <p:spPr/>
        <p:txBody>
          <a:bodyPr>
            <a:normAutofit/>
          </a:bodyPr>
          <a:lstStyle/>
          <a:p>
            <a:r>
              <a:rPr lang="nl-BE" dirty="0"/>
              <a:t>Navigeren in mappen en bestandenlijsten</a:t>
            </a:r>
          </a:p>
          <a:p>
            <a:r>
              <a:rPr lang="nl-BE" dirty="0"/>
              <a:t>Mappen aanmaken</a:t>
            </a:r>
          </a:p>
          <a:p>
            <a:r>
              <a:rPr lang="nl-BE" dirty="0"/>
              <a:t>Mappen en bestanden verplaatsen, kopiëren, hernoemen en verwijderen</a:t>
            </a:r>
          </a:p>
          <a:p>
            <a:r>
              <a:rPr lang="nl-BE" dirty="0"/>
              <a:t>Zoeken in mappen</a:t>
            </a:r>
          </a:p>
          <a:p>
            <a:r>
              <a:rPr lang="nl-BE" dirty="0"/>
              <a:t>Sorteren van bestanden in een map</a:t>
            </a:r>
          </a:p>
          <a:p>
            <a:r>
              <a:rPr lang="nl-BE" dirty="0"/>
              <a:t>Weergave van bestanden in mappen. </a:t>
            </a:r>
          </a:p>
          <a:p>
            <a:r>
              <a:rPr lang="nl-BE" dirty="0"/>
              <a:t>Bestandsaanduidingen interpreteren (bestandsnaam, grootte, type, extensie, pictogram)</a:t>
            </a:r>
          </a:p>
        </p:txBody>
      </p:sp>
    </p:spTree>
    <p:extLst>
      <p:ext uri="{BB962C8B-B14F-4D97-AF65-F5344CB8AC3E}">
        <p14:creationId xmlns:p14="http://schemas.microsoft.com/office/powerpoint/2010/main" val="2269245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97B9A10-5C18-B943-8976-C1803F608029}"/>
              </a:ext>
            </a:extLst>
          </p:cNvPr>
          <p:cNvSpPr>
            <a:spLocks noGrp="1"/>
          </p:cNvSpPr>
          <p:nvPr>
            <p:ph type="title"/>
          </p:nvPr>
        </p:nvSpPr>
        <p:spPr/>
        <p:txBody>
          <a:bodyPr/>
          <a:lstStyle/>
          <a:p>
            <a:r>
              <a:rPr lang="nl-BE" dirty="0"/>
              <a:t>Offline Bestandsbeheer</a:t>
            </a:r>
          </a:p>
        </p:txBody>
      </p:sp>
      <p:sp>
        <p:nvSpPr>
          <p:cNvPr id="8" name="Tijdelijke aanduiding voor tekst 7">
            <a:extLst>
              <a:ext uri="{FF2B5EF4-FFF2-40B4-BE49-F238E27FC236}">
                <a16:creationId xmlns:a16="http://schemas.microsoft.com/office/drawing/2014/main" id="{9779A183-447B-BA42-8BFC-DD758170AAA8}"/>
              </a:ext>
            </a:extLst>
          </p:cNvPr>
          <p:cNvSpPr>
            <a:spLocks noGrp="1"/>
          </p:cNvSpPr>
          <p:nvPr>
            <p:ph type="body" idx="1"/>
          </p:nvPr>
        </p:nvSpPr>
        <p:spPr/>
        <p:txBody>
          <a:bodyPr/>
          <a:lstStyle/>
          <a:p>
            <a:endParaRPr lang="nl-BE"/>
          </a:p>
        </p:txBody>
      </p:sp>
    </p:spTree>
    <p:extLst>
      <p:ext uri="{BB962C8B-B14F-4D97-AF65-F5344CB8AC3E}">
        <p14:creationId xmlns:p14="http://schemas.microsoft.com/office/powerpoint/2010/main" val="1240898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2530003-A591-8340-9C42-21700EFC8B25}"/>
              </a:ext>
            </a:extLst>
          </p:cNvPr>
          <p:cNvSpPr>
            <a:spLocks noGrp="1"/>
          </p:cNvSpPr>
          <p:nvPr>
            <p:ph type="title"/>
          </p:nvPr>
        </p:nvSpPr>
        <p:spPr/>
        <p:txBody>
          <a:bodyPr/>
          <a:lstStyle/>
          <a:p>
            <a:r>
              <a:rPr lang="nl-BE" dirty="0"/>
              <a:t>Navigeren door de </a:t>
            </a:r>
            <a:br>
              <a:rPr lang="nl-BE" dirty="0"/>
            </a:br>
            <a:r>
              <a:rPr lang="nl-BE" dirty="0"/>
              <a:t>windows verkenner</a:t>
            </a:r>
          </a:p>
        </p:txBody>
      </p:sp>
      <p:sp>
        <p:nvSpPr>
          <p:cNvPr id="5" name="Tijdelijke aanduiding voor inhoud 4">
            <a:extLst>
              <a:ext uri="{FF2B5EF4-FFF2-40B4-BE49-F238E27FC236}">
                <a16:creationId xmlns:a16="http://schemas.microsoft.com/office/drawing/2014/main" id="{8627E0D6-C698-6445-9546-074CF30CB330}"/>
              </a:ext>
            </a:extLst>
          </p:cNvPr>
          <p:cNvSpPr>
            <a:spLocks noGrp="1"/>
          </p:cNvSpPr>
          <p:nvPr>
            <p:ph sz="half" idx="1"/>
          </p:nvPr>
        </p:nvSpPr>
        <p:spPr>
          <a:xfrm>
            <a:off x="628650" y="1752218"/>
            <a:ext cx="5467350" cy="3985127"/>
          </a:xfrm>
        </p:spPr>
        <p:txBody>
          <a:bodyPr>
            <a:normAutofit/>
          </a:bodyPr>
          <a:lstStyle/>
          <a:p>
            <a:r>
              <a:rPr lang="nl-BE" dirty="0"/>
              <a:t>Linksonder op de taakbalk staat een map. Dit is de </a:t>
            </a:r>
            <a:r>
              <a:rPr lang="nl-BE" b="1" dirty="0">
                <a:solidFill>
                  <a:schemeClr val="tx1"/>
                </a:solidFill>
              </a:rPr>
              <a:t>Windows Verkenner</a:t>
            </a:r>
            <a:r>
              <a:rPr lang="nl-BE" dirty="0">
                <a:solidFill>
                  <a:schemeClr val="tx1"/>
                </a:solidFill>
              </a:rPr>
              <a:t>.</a:t>
            </a:r>
            <a:r>
              <a:rPr lang="nl-BE" dirty="0"/>
              <a:t> Hierin vind je alle bestanden van je computer terug.</a:t>
            </a:r>
          </a:p>
          <a:p>
            <a:endParaRPr lang="nl-BE" dirty="0"/>
          </a:p>
          <a:p>
            <a:pPr marL="0" indent="0">
              <a:lnSpc>
                <a:spcPct val="170000"/>
              </a:lnSpc>
              <a:buNone/>
            </a:pPr>
            <a:endParaRPr lang="nl-BE" dirty="0"/>
          </a:p>
          <a:p>
            <a:r>
              <a:rPr lang="nl-BE" dirty="0"/>
              <a:t>Links vind je </a:t>
            </a:r>
            <a:r>
              <a:rPr lang="nl-BE" b="1" dirty="0">
                <a:solidFill>
                  <a:schemeClr val="tx1"/>
                </a:solidFill>
              </a:rPr>
              <a:t>een navigatiepaneel </a:t>
            </a:r>
            <a:r>
              <a:rPr lang="nl-BE" dirty="0"/>
              <a:t>waarin je de grote structuur van je </a:t>
            </a:r>
            <a:r>
              <a:rPr lang="nl-BE" dirty="0" smtClean="0"/>
              <a:t>Windows </a:t>
            </a:r>
            <a:r>
              <a:rPr lang="nl-BE" dirty="0"/>
              <a:t>verkenner terugvindt. </a:t>
            </a:r>
          </a:p>
          <a:p>
            <a:r>
              <a:rPr lang="nl-BE" dirty="0"/>
              <a:t>Klik op het onderdeel </a:t>
            </a:r>
            <a:r>
              <a:rPr lang="nl-BE" b="1" dirty="0"/>
              <a:t>Deze computer</a:t>
            </a:r>
            <a:r>
              <a:rPr lang="nl-BE" dirty="0"/>
              <a:t>. Open jouw </a:t>
            </a:r>
            <a:r>
              <a:rPr lang="nl-BE" b="1" dirty="0">
                <a:solidFill>
                  <a:schemeClr val="tx1"/>
                </a:solidFill>
              </a:rPr>
              <a:t>persoonlijke schijfruimte  </a:t>
            </a:r>
            <a:r>
              <a:rPr lang="nl-BE" dirty="0"/>
              <a:t>(Klas – Nummer)</a:t>
            </a:r>
          </a:p>
          <a:p>
            <a:endParaRPr lang="nl-BE" dirty="0"/>
          </a:p>
          <a:p>
            <a:endParaRPr lang="nl-BE" dirty="0"/>
          </a:p>
          <a:p>
            <a:endParaRPr lang="nl-BE" dirty="0"/>
          </a:p>
        </p:txBody>
      </p:sp>
      <p:sp>
        <p:nvSpPr>
          <p:cNvPr id="10" name="Tijdelijke aanduiding voor inhoud 9">
            <a:extLst>
              <a:ext uri="{FF2B5EF4-FFF2-40B4-BE49-F238E27FC236}">
                <a16:creationId xmlns:a16="http://schemas.microsoft.com/office/drawing/2014/main" id="{CCEC634E-39CF-3B45-A229-8416E840280F}"/>
              </a:ext>
            </a:extLst>
          </p:cNvPr>
          <p:cNvSpPr>
            <a:spLocks noGrp="1"/>
          </p:cNvSpPr>
          <p:nvPr>
            <p:ph sz="half" idx="2"/>
          </p:nvPr>
        </p:nvSpPr>
        <p:spPr/>
        <p:txBody>
          <a:bodyPr>
            <a:normAutofit/>
          </a:bodyPr>
          <a:lstStyle/>
          <a:p>
            <a:endParaRPr lang="nl-BE"/>
          </a:p>
        </p:txBody>
      </p:sp>
      <p:pic>
        <p:nvPicPr>
          <p:cNvPr id="8" name="Afbeelding 7">
            <a:extLst>
              <a:ext uri="{FF2B5EF4-FFF2-40B4-BE49-F238E27FC236}">
                <a16:creationId xmlns:a16="http://schemas.microsoft.com/office/drawing/2014/main" id="{F70F672B-D002-5642-BDB5-76F42065B3E1}"/>
              </a:ext>
            </a:extLst>
          </p:cNvPr>
          <p:cNvPicPr>
            <a:picLocks noChangeAspect="1"/>
          </p:cNvPicPr>
          <p:nvPr/>
        </p:nvPicPr>
        <p:blipFill>
          <a:blip r:embed="rId2"/>
          <a:stretch>
            <a:fillRect/>
          </a:stretch>
        </p:blipFill>
        <p:spPr>
          <a:xfrm>
            <a:off x="967608" y="2812800"/>
            <a:ext cx="2394717" cy="716452"/>
          </a:xfrm>
          <a:prstGeom prst="rect">
            <a:avLst/>
          </a:prstGeom>
        </p:spPr>
      </p:pic>
      <p:pic>
        <p:nvPicPr>
          <p:cNvPr id="7" name="Afbeelding 6">
            <a:extLst>
              <a:ext uri="{FF2B5EF4-FFF2-40B4-BE49-F238E27FC236}">
                <a16:creationId xmlns:a16="http://schemas.microsoft.com/office/drawing/2014/main" id="{485EDCBF-645B-C945-9FD8-F3CD5E2303D4}"/>
              </a:ext>
            </a:extLst>
          </p:cNvPr>
          <p:cNvPicPr>
            <a:picLocks noChangeAspect="1"/>
          </p:cNvPicPr>
          <p:nvPr/>
        </p:nvPicPr>
        <p:blipFill>
          <a:blip r:embed="rId3">
            <a:grayscl/>
          </a:blip>
          <a:stretch>
            <a:fillRect/>
          </a:stretch>
        </p:blipFill>
        <p:spPr>
          <a:xfrm>
            <a:off x="6706073" y="1477986"/>
            <a:ext cx="4857277" cy="4102531"/>
          </a:xfrm>
          <a:prstGeom prst="rect">
            <a:avLst/>
          </a:prstGeom>
        </p:spPr>
      </p:pic>
      <p:pic>
        <p:nvPicPr>
          <p:cNvPr id="9" name="Afbeelding 8">
            <a:extLst>
              <a:ext uri="{FF2B5EF4-FFF2-40B4-BE49-F238E27FC236}">
                <a16:creationId xmlns:a16="http://schemas.microsoft.com/office/drawing/2014/main" id="{483B4EE5-B609-D346-9C09-B15A50E8BD6C}"/>
              </a:ext>
            </a:extLst>
          </p:cNvPr>
          <p:cNvPicPr>
            <a:picLocks noChangeAspect="1"/>
          </p:cNvPicPr>
          <p:nvPr/>
        </p:nvPicPr>
        <p:blipFill>
          <a:blip r:embed="rId4"/>
          <a:stretch>
            <a:fillRect/>
          </a:stretch>
        </p:blipFill>
        <p:spPr>
          <a:xfrm>
            <a:off x="10363200" y="252404"/>
            <a:ext cx="1051052" cy="1051052"/>
          </a:xfrm>
          <a:prstGeom prst="rect">
            <a:avLst/>
          </a:prstGeom>
        </p:spPr>
      </p:pic>
    </p:spTree>
    <p:extLst>
      <p:ext uri="{BB962C8B-B14F-4D97-AF65-F5344CB8AC3E}">
        <p14:creationId xmlns:p14="http://schemas.microsoft.com/office/powerpoint/2010/main" val="411672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5AF21-6CF5-514D-A23E-3A468E2145AA}"/>
              </a:ext>
            </a:extLst>
          </p:cNvPr>
          <p:cNvSpPr>
            <a:spLocks noGrp="1"/>
          </p:cNvSpPr>
          <p:nvPr>
            <p:ph type="title"/>
          </p:nvPr>
        </p:nvSpPr>
        <p:spPr/>
        <p:txBody>
          <a:bodyPr/>
          <a:lstStyle/>
          <a:p>
            <a:r>
              <a:rPr lang="nl-BE" dirty="0"/>
              <a:t>Mappen aamaken in de windows verkenner</a:t>
            </a:r>
          </a:p>
        </p:txBody>
      </p:sp>
      <p:pic>
        <p:nvPicPr>
          <p:cNvPr id="4" name="Onlinemedia 3" descr="Windows Verkenner - mappen aanmaken - PITCH IT.mp4">
            <a:hlinkClick r:id="" action="ppaction://media"/>
            <a:extLst>
              <a:ext uri="{FF2B5EF4-FFF2-40B4-BE49-F238E27FC236}">
                <a16:creationId xmlns:a16="http://schemas.microsoft.com/office/drawing/2014/main" id="{E01A9068-12E6-4D46-9670-69E46EDBC23A}"/>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628650" y="1971675"/>
            <a:ext cx="4733925" cy="2662238"/>
          </a:xfrm>
        </p:spPr>
      </p:pic>
      <p:sp>
        <p:nvSpPr>
          <p:cNvPr id="6" name="Tijdelijke aanduiding voor inhoud 5">
            <a:extLst>
              <a:ext uri="{FF2B5EF4-FFF2-40B4-BE49-F238E27FC236}">
                <a16:creationId xmlns:a16="http://schemas.microsoft.com/office/drawing/2014/main" id="{B8441DC8-13B4-D045-8278-6B1EDD6A8CEE}"/>
              </a:ext>
            </a:extLst>
          </p:cNvPr>
          <p:cNvSpPr>
            <a:spLocks noGrp="1"/>
          </p:cNvSpPr>
          <p:nvPr>
            <p:ph sz="half" idx="2"/>
          </p:nvPr>
        </p:nvSpPr>
        <p:spPr/>
        <p:txBody>
          <a:bodyPr>
            <a:normAutofit/>
          </a:bodyPr>
          <a:lstStyle/>
          <a:p>
            <a:pPr marL="342900" indent="-342900">
              <a:buClr>
                <a:schemeClr val="tx1"/>
              </a:buClr>
              <a:buAutoNum type="arabicPeriod"/>
            </a:pPr>
            <a:r>
              <a:rPr lang="nl-BE" dirty="0">
                <a:solidFill>
                  <a:schemeClr val="tx1"/>
                </a:solidFill>
              </a:rPr>
              <a:t>Ga naar de locatie (dit kan een map of het bureaublad zijn) waar je een nieuwe map wilt maken.</a:t>
            </a:r>
          </a:p>
          <a:p>
            <a:pPr marL="342900" indent="-342900">
              <a:buClr>
                <a:schemeClr val="tx1"/>
              </a:buClr>
              <a:buFont typeface="+mj-lt"/>
              <a:buAutoNum type="arabicPeriod"/>
            </a:pPr>
            <a:r>
              <a:rPr lang="nl-BE" dirty="0">
                <a:solidFill>
                  <a:schemeClr val="tx1"/>
                </a:solidFill>
              </a:rPr>
              <a:t>Klik met de </a:t>
            </a:r>
            <a:r>
              <a:rPr lang="nl-BE" b="1" dirty="0">
                <a:solidFill>
                  <a:schemeClr val="tx1"/>
                </a:solidFill>
              </a:rPr>
              <a:t>rechtermuisknop</a:t>
            </a:r>
            <a:r>
              <a:rPr lang="nl-BE" dirty="0">
                <a:solidFill>
                  <a:schemeClr val="tx1"/>
                </a:solidFill>
              </a:rPr>
              <a:t> op een leeg gedeelte van het bureaublad of mapvenster, wijs </a:t>
            </a:r>
            <a:r>
              <a:rPr lang="nl-BE" b="1" dirty="0">
                <a:solidFill>
                  <a:schemeClr val="tx1"/>
                </a:solidFill>
              </a:rPr>
              <a:t>Nieuw</a:t>
            </a:r>
            <a:r>
              <a:rPr lang="nl-BE" dirty="0">
                <a:solidFill>
                  <a:schemeClr val="tx1"/>
                </a:solidFill>
              </a:rPr>
              <a:t> aan en klik op </a:t>
            </a:r>
            <a:r>
              <a:rPr lang="nl-BE" b="1" dirty="0">
                <a:solidFill>
                  <a:schemeClr val="tx1"/>
                </a:solidFill>
              </a:rPr>
              <a:t>Map</a:t>
            </a:r>
            <a:r>
              <a:rPr lang="nl-BE" dirty="0">
                <a:solidFill>
                  <a:schemeClr val="tx1"/>
                </a:solidFill>
              </a:rPr>
              <a:t>.</a:t>
            </a:r>
          </a:p>
          <a:p>
            <a:pPr marL="342900" indent="-342900">
              <a:buClr>
                <a:schemeClr val="tx1"/>
              </a:buClr>
              <a:buFont typeface="+mj-lt"/>
              <a:buAutoNum type="arabicPeriod"/>
            </a:pPr>
            <a:r>
              <a:rPr lang="nl-BE" dirty="0">
                <a:solidFill>
                  <a:schemeClr val="tx1"/>
                </a:solidFill>
              </a:rPr>
              <a:t>Typ een </a:t>
            </a:r>
            <a:r>
              <a:rPr lang="nl-BE" b="1" dirty="0">
                <a:solidFill>
                  <a:schemeClr val="tx1"/>
                </a:solidFill>
              </a:rPr>
              <a:t>naam</a:t>
            </a:r>
            <a:r>
              <a:rPr lang="nl-BE" dirty="0">
                <a:solidFill>
                  <a:schemeClr val="tx1"/>
                </a:solidFill>
              </a:rPr>
              <a:t> voor de nieuwe map en druk op </a:t>
            </a:r>
            <a:r>
              <a:rPr lang="nl-BE" b="1" dirty="0">
                <a:solidFill>
                  <a:schemeClr val="tx1"/>
                </a:solidFill>
              </a:rPr>
              <a:t>Enter</a:t>
            </a:r>
            <a:r>
              <a:rPr lang="nl-BE" dirty="0">
                <a:solidFill>
                  <a:schemeClr val="tx1"/>
                </a:solidFill>
              </a:rPr>
              <a:t>.</a:t>
            </a:r>
          </a:p>
        </p:txBody>
      </p:sp>
      <p:pic>
        <p:nvPicPr>
          <p:cNvPr id="5" name="Afbeelding 4">
            <a:extLst>
              <a:ext uri="{FF2B5EF4-FFF2-40B4-BE49-F238E27FC236}">
                <a16:creationId xmlns:a16="http://schemas.microsoft.com/office/drawing/2014/main" id="{47CCF98A-3213-6341-B59C-90F16982276C}"/>
              </a:ext>
            </a:extLst>
          </p:cNvPr>
          <p:cNvPicPr>
            <a:picLocks noChangeAspect="1"/>
          </p:cNvPicPr>
          <p:nvPr/>
        </p:nvPicPr>
        <p:blipFill rotWithShape="1">
          <a:blip r:embed="rId5"/>
          <a:srcRect l="27031" r="27617"/>
          <a:stretch/>
        </p:blipFill>
        <p:spPr>
          <a:xfrm>
            <a:off x="10287000" y="260674"/>
            <a:ext cx="1131570" cy="935665"/>
          </a:xfrm>
          <a:prstGeom prst="rect">
            <a:avLst/>
          </a:prstGeom>
        </p:spPr>
      </p:pic>
    </p:spTree>
    <p:extLst>
      <p:ext uri="{BB962C8B-B14F-4D97-AF65-F5344CB8AC3E}">
        <p14:creationId xmlns:p14="http://schemas.microsoft.com/office/powerpoint/2010/main" val="79587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3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EE418-4F66-8F4E-81D6-CA78C5FA8FC4}"/>
              </a:ext>
            </a:extLst>
          </p:cNvPr>
          <p:cNvSpPr>
            <a:spLocks noGrp="1"/>
          </p:cNvSpPr>
          <p:nvPr>
            <p:ph type="title"/>
          </p:nvPr>
        </p:nvSpPr>
        <p:spPr/>
        <p:txBody>
          <a:bodyPr/>
          <a:lstStyle/>
          <a:p>
            <a:r>
              <a:rPr lang="nl-BE" dirty="0"/>
              <a:t>Opdracht</a:t>
            </a:r>
          </a:p>
        </p:txBody>
      </p:sp>
      <p:sp>
        <p:nvSpPr>
          <p:cNvPr id="3" name="Tijdelijke aanduiding voor inhoud 2">
            <a:extLst>
              <a:ext uri="{FF2B5EF4-FFF2-40B4-BE49-F238E27FC236}">
                <a16:creationId xmlns:a16="http://schemas.microsoft.com/office/drawing/2014/main" id="{82BA5382-B5DD-6641-A182-E11512E1D5A2}"/>
              </a:ext>
            </a:extLst>
          </p:cNvPr>
          <p:cNvSpPr>
            <a:spLocks noGrp="1"/>
          </p:cNvSpPr>
          <p:nvPr>
            <p:ph idx="1"/>
          </p:nvPr>
        </p:nvSpPr>
        <p:spPr>
          <a:xfrm>
            <a:off x="4594861" y="1732353"/>
            <a:ext cx="6947770" cy="3693087"/>
          </a:xfrm>
        </p:spPr>
        <p:txBody>
          <a:bodyPr/>
          <a:lstStyle/>
          <a:p>
            <a:r>
              <a:rPr lang="nl-BE" dirty="0"/>
              <a:t>Ga naar je persoonlijke map op de server van de school.</a:t>
            </a:r>
          </a:p>
          <a:p>
            <a:r>
              <a:rPr lang="nl-BE" dirty="0"/>
              <a:t>Maak voor elk van jouw vakken een map aan. </a:t>
            </a:r>
          </a:p>
          <a:p>
            <a:r>
              <a:rPr lang="nl-BE" dirty="0"/>
              <a:t>Maak voor het vak ICT volgende map aan: ICT_voornaam_achternaam</a:t>
            </a:r>
          </a:p>
        </p:txBody>
      </p:sp>
      <p:pic>
        <p:nvPicPr>
          <p:cNvPr id="1025" name="Picture 1" descr="page12image5493840">
            <a:extLst>
              <a:ext uri="{FF2B5EF4-FFF2-40B4-BE49-F238E27FC236}">
                <a16:creationId xmlns:a16="http://schemas.microsoft.com/office/drawing/2014/main" id="{83A442BF-4FAC-8247-B4B9-4BC2178A6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70" y="1732353"/>
            <a:ext cx="2768600" cy="1473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12image5491968">
            <a:extLst>
              <a:ext uri="{FF2B5EF4-FFF2-40B4-BE49-F238E27FC236}">
                <a16:creationId xmlns:a16="http://schemas.microsoft.com/office/drawing/2014/main" id="{DC423B44-B2E6-EE4B-9CC2-54E8D471C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70" y="3398448"/>
            <a:ext cx="2667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DC320748-A6C7-604B-9524-EFC43D5FE304}"/>
              </a:ext>
            </a:extLst>
          </p:cNvPr>
          <p:cNvPicPr>
            <a:picLocks noChangeAspect="1"/>
          </p:cNvPicPr>
          <p:nvPr/>
        </p:nvPicPr>
        <p:blipFill>
          <a:blip r:embed="rId4"/>
          <a:stretch>
            <a:fillRect/>
          </a:stretch>
        </p:blipFill>
        <p:spPr>
          <a:xfrm>
            <a:off x="10363200" y="252404"/>
            <a:ext cx="1051052" cy="1051052"/>
          </a:xfrm>
          <a:prstGeom prst="rect">
            <a:avLst/>
          </a:prstGeom>
        </p:spPr>
      </p:pic>
    </p:spTree>
    <p:extLst>
      <p:ext uri="{BB962C8B-B14F-4D97-AF65-F5344CB8AC3E}">
        <p14:creationId xmlns:p14="http://schemas.microsoft.com/office/powerpoint/2010/main" val="2376348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19CC69-105C-614D-B934-C93F607836C1}"/>
              </a:ext>
            </a:extLst>
          </p:cNvPr>
          <p:cNvSpPr>
            <a:spLocks noGrp="1"/>
          </p:cNvSpPr>
          <p:nvPr>
            <p:ph type="title"/>
          </p:nvPr>
        </p:nvSpPr>
        <p:spPr/>
        <p:txBody>
          <a:bodyPr/>
          <a:lstStyle/>
          <a:p>
            <a:r>
              <a:rPr lang="nl-BE" dirty="0"/>
              <a:t>Een map of bestand verplaatsen</a:t>
            </a:r>
          </a:p>
        </p:txBody>
      </p:sp>
      <p:pic>
        <p:nvPicPr>
          <p:cNvPr id="4" name="Onlinemedia 3" descr="Windows 10 Verkenner: bestand verplaatsen">
            <a:hlinkClick r:id="" action="ppaction://media"/>
            <a:extLst>
              <a:ext uri="{FF2B5EF4-FFF2-40B4-BE49-F238E27FC236}">
                <a16:creationId xmlns:a16="http://schemas.microsoft.com/office/drawing/2014/main" id="{025A9E07-B648-384D-97B2-88F4852469FE}"/>
              </a:ext>
            </a:extLst>
          </p:cNvPr>
          <p:cNvPicPr>
            <a:picLocks noGrp="1" noRot="1" noChangeAspect="1"/>
          </p:cNvPicPr>
          <p:nvPr>
            <p:ph idx="1"/>
            <a:videoFile r:link="rId1"/>
          </p:nvPr>
        </p:nvPicPr>
        <p:blipFill>
          <a:blip r:embed="rId3"/>
          <a:stretch>
            <a:fillRect/>
          </a:stretch>
        </p:blipFill>
        <p:spPr>
          <a:xfrm>
            <a:off x="2801938" y="1731963"/>
            <a:ext cx="6567487" cy="3694112"/>
          </a:xfrm>
          <a:prstGeom prst="rect">
            <a:avLst/>
          </a:prstGeom>
        </p:spPr>
      </p:pic>
      <p:pic>
        <p:nvPicPr>
          <p:cNvPr id="5" name="Afbeelding 4">
            <a:extLst>
              <a:ext uri="{FF2B5EF4-FFF2-40B4-BE49-F238E27FC236}">
                <a16:creationId xmlns:a16="http://schemas.microsoft.com/office/drawing/2014/main" id="{AFBC7167-A9C1-A348-9B8A-81EC777E5993}"/>
              </a:ext>
            </a:extLst>
          </p:cNvPr>
          <p:cNvPicPr>
            <a:picLocks noChangeAspect="1"/>
          </p:cNvPicPr>
          <p:nvPr/>
        </p:nvPicPr>
        <p:blipFill>
          <a:blip r:embed="rId4"/>
          <a:stretch>
            <a:fillRect/>
          </a:stretch>
        </p:blipFill>
        <p:spPr>
          <a:xfrm>
            <a:off x="10363200" y="252404"/>
            <a:ext cx="1051052" cy="1051052"/>
          </a:xfrm>
          <a:prstGeom prst="rect">
            <a:avLst/>
          </a:prstGeom>
        </p:spPr>
      </p:pic>
    </p:spTree>
    <p:extLst>
      <p:ext uri="{BB962C8B-B14F-4D97-AF65-F5344CB8AC3E}">
        <p14:creationId xmlns:p14="http://schemas.microsoft.com/office/powerpoint/2010/main" val="204976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Pakket">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Aangepast 1">
      <a:majorFont>
        <a:latin typeface="Verdana"/>
        <a:ea typeface=""/>
        <a:cs typeface=""/>
      </a:majorFont>
      <a:minorFont>
        <a:latin typeface="Verdana"/>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EDUGO_DE BRUG_Huistemplate_PowerPoint" id="{0D02BB9D-D63A-C047-BBF7-855B4E3A9DC9}" vid="{AC8B191E-05DE-4B4D-85FE-2F00767CCC22}"/>
    </a:ext>
  </a:extLst>
</a:theme>
</file>

<file path=docProps/app.xml><?xml version="1.0" encoding="utf-8"?>
<Properties xmlns="http://schemas.openxmlformats.org/officeDocument/2006/extended-properties" xmlns:vt="http://schemas.openxmlformats.org/officeDocument/2006/docPropsVTypes">
  <TotalTime>23</TotalTime>
  <Words>481</Words>
  <Application>Microsoft Office PowerPoint</Application>
  <PresentationFormat>Breedbeeld</PresentationFormat>
  <Paragraphs>85</Paragraphs>
  <Slides>20</Slides>
  <Notes>0</Notes>
  <HiddenSlides>0</HiddenSlides>
  <MMClips>2</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20</vt:i4>
      </vt:variant>
    </vt:vector>
  </HeadingPairs>
  <TitlesOfParts>
    <vt:vector size="23" baseType="lpstr">
      <vt:lpstr>Arial</vt:lpstr>
      <vt:lpstr>Verdana</vt:lpstr>
      <vt:lpstr>Pakket</vt:lpstr>
      <vt:lpstr>Opslagmedia</vt:lpstr>
      <vt:lpstr>opslagmedia</vt:lpstr>
      <vt:lpstr>Bestandsbeheer</vt:lpstr>
      <vt:lpstr>Wat moet ik kennen/kunnen?</vt:lpstr>
      <vt:lpstr>Offline Bestandsbeheer</vt:lpstr>
      <vt:lpstr>Navigeren door de  windows verkenner</vt:lpstr>
      <vt:lpstr>Mappen aamaken in de windows verkenner</vt:lpstr>
      <vt:lpstr>Opdracht</vt:lpstr>
      <vt:lpstr>Een map of bestand verplaatsen</vt:lpstr>
      <vt:lpstr>Een map of bestand kopiëren</vt:lpstr>
      <vt:lpstr>Een map of bestand verwijderen</vt:lpstr>
      <vt:lpstr>Bestand kwijt?  Gebruik de zoekfunctie</vt:lpstr>
      <vt:lpstr>bestanden opslaan</vt:lpstr>
      <vt:lpstr>Bestanden opslaan</vt:lpstr>
      <vt:lpstr>Soorten Bestanden</vt:lpstr>
      <vt:lpstr>Online Bestandsbeheer</vt:lpstr>
      <vt:lpstr>Mijn documenten op Smartschool</vt:lpstr>
      <vt:lpstr>PowerPoint-presentatie</vt:lpstr>
      <vt:lpstr>Opdracht</vt:lpstr>
      <vt:lpstr>Smartschool: Bestand toevoegen  aan mijn documenten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Opslagmedia</dc:title>
  <dc:creator>Decoster Laurence</dc:creator>
  <cp:lastModifiedBy>LKR</cp:lastModifiedBy>
  <cp:revision>6</cp:revision>
  <dcterms:created xsi:type="dcterms:W3CDTF">2019-08-27T20:27:29Z</dcterms:created>
  <dcterms:modified xsi:type="dcterms:W3CDTF">2019-08-28T06:49:06Z</dcterms:modified>
</cp:coreProperties>
</file>