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66" r:id="rId5"/>
    <p:sldId id="290" r:id="rId6"/>
    <p:sldId id="260" r:id="rId7"/>
    <p:sldId id="261" r:id="rId8"/>
    <p:sldId id="259" r:id="rId9"/>
    <p:sldId id="291" r:id="rId10"/>
    <p:sldId id="275" r:id="rId11"/>
    <p:sldId id="278" r:id="rId12"/>
    <p:sldId id="277" r:id="rId13"/>
    <p:sldId id="281" r:id="rId14"/>
    <p:sldId id="287" r:id="rId15"/>
    <p:sldId id="289" r:id="rId16"/>
    <p:sldId id="284" r:id="rId17"/>
    <p:sldId id="285" r:id="rId18"/>
    <p:sldId id="286" r:id="rId19"/>
    <p:sldId id="262" r:id="rId20"/>
    <p:sldId id="263" r:id="rId21"/>
    <p:sldId id="264" r:id="rId22"/>
    <p:sldId id="269" r:id="rId23"/>
    <p:sldId id="270" r:id="rId24"/>
    <p:sldId id="272" r:id="rId25"/>
    <p:sldId id="27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0070C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0070C0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644934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644934"/>
          </a:xfrm>
        </p:spPr>
        <p:txBody>
          <a:bodyPr vert="eaVert"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0070C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0070C0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Tekststijl van het model bewerken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752219"/>
            <a:ext cx="4733925" cy="310198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0850" y="1752219"/>
            <a:ext cx="4741780" cy="310198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508"/>
            <a:ext cx="51277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" y="2665476"/>
            <a:ext cx="5127716" cy="2596776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4675" y="2665476"/>
            <a:ext cx="5167955" cy="2596776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nl-NL" dirty="0" smtClean="0"/>
              <a:t>Tekststijl van het model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74675" y="1770507"/>
            <a:ext cx="516795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Tekststijl van het model bewerken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804672"/>
            <a:ext cx="4486656" cy="1141497"/>
          </a:xfrm>
          <a:solidFill>
            <a:srgbClr val="FFFFFF"/>
          </a:solidFill>
          <a:ln>
            <a:solidFill>
              <a:srgbClr val="0070C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0070C0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900"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tx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672" y="2331982"/>
            <a:ext cx="4486656" cy="372134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 smtClean="0"/>
              <a:t>Tekststijl van het model bewerken</a:t>
            </a:r>
          </a:p>
        </p:txBody>
      </p:sp>
      <p:sp>
        <p:nvSpPr>
          <p:cNvPr id="9" name="Rechthoek 8"/>
          <p:cNvSpPr/>
          <p:nvPr userDrawn="1"/>
        </p:nvSpPr>
        <p:spPr>
          <a:xfrm>
            <a:off x="0" y="6105525"/>
            <a:ext cx="12192000" cy="7524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l-BE" dirty="0" smtClean="0"/>
              <a:t>	EDUGO campus DE BRUG</a:t>
            </a:r>
            <a:endParaRPr lang="nl-BE" dirty="0"/>
          </a:p>
        </p:txBody>
      </p:sp>
      <p:pic>
        <p:nvPicPr>
          <p:cNvPr id="10" name="Picture 4" descr="Afbeeldingsresultaat voor edu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725" y="6150809"/>
            <a:ext cx="661906" cy="66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0070C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0070C0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5408023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1858105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9" name="Rechthoek 8"/>
          <p:cNvSpPr/>
          <p:nvPr userDrawn="1"/>
        </p:nvSpPr>
        <p:spPr>
          <a:xfrm>
            <a:off x="0" y="6105525"/>
            <a:ext cx="12192000" cy="7524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l-BE" dirty="0" smtClean="0"/>
              <a:t>	EDUGO campus DE BRUG</a:t>
            </a:r>
            <a:endParaRPr lang="nl-BE" dirty="0"/>
          </a:p>
        </p:txBody>
      </p:sp>
      <p:pic>
        <p:nvPicPr>
          <p:cNvPr id="10" name="Picture 4" descr="Afbeeldingsresultaat voor edu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725" y="6150809"/>
            <a:ext cx="661906" cy="66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2296"/>
            <a:ext cx="12192000" cy="469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63504"/>
            <a:ext cx="10913980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rgbClr val="0070C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49" y="1732353"/>
            <a:ext cx="10913981" cy="3693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hthoek 12"/>
          <p:cNvSpPr/>
          <p:nvPr userDrawn="1"/>
        </p:nvSpPr>
        <p:spPr>
          <a:xfrm>
            <a:off x="0" y="6105525"/>
            <a:ext cx="12192000" cy="7524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l-BE" dirty="0" smtClean="0"/>
              <a:t>	EDUGO campus DE BRUG</a:t>
            </a:r>
            <a:endParaRPr lang="nl-BE" dirty="0"/>
          </a:p>
        </p:txBody>
      </p:sp>
      <p:pic>
        <p:nvPicPr>
          <p:cNvPr id="1028" name="Picture 4" descr="Afbeeldingsresultaat voor edu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725" y="6150809"/>
            <a:ext cx="661906" cy="66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5538"/>
            <a:ext cx="12192000" cy="4699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spc="200" baseline="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ICT Start(up</a:t>
            </a:r>
            <a:r>
              <a:rPr lang="nl-BE" dirty="0" smtClean="0"/>
              <a:t>) 1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Schooljaar ‘19 – ‘20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9072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introductie smartschool</a:t>
            </a:r>
            <a:endParaRPr lang="nl-BE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b="1" dirty="0" smtClean="0"/>
              <a:t>www.edugocampusdebrug.smartschool.be</a:t>
            </a:r>
            <a:endParaRPr lang="nl-BE" b="1" dirty="0">
              <a:solidFill>
                <a:srgbClr val="C00000"/>
              </a:solidFill>
            </a:endParaRPr>
          </a:p>
        </p:txBody>
      </p:sp>
      <p:pic>
        <p:nvPicPr>
          <p:cNvPr id="6" name="Picture 2" descr="Afbeeldingsresultaat voor smartschool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396" y="4194194"/>
            <a:ext cx="1062808" cy="108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Gerelateerde afbeeldi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80" y="4278098"/>
            <a:ext cx="1704024" cy="89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11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" y="236639"/>
            <a:ext cx="10850880" cy="519054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2643051" y="2379066"/>
            <a:ext cx="7271657" cy="90569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BE" b="1" dirty="0">
                <a:solidFill>
                  <a:schemeClr val="tx1"/>
                </a:solidFill>
              </a:rPr>
              <a:t>De toegang tot alle functies in Smartschool starten vanuit dit </a:t>
            </a:r>
            <a:r>
              <a:rPr lang="nl-BE" b="1" dirty="0" smtClean="0">
                <a:solidFill>
                  <a:schemeClr val="tx1"/>
                </a:solidFill>
              </a:rPr>
              <a:t>beginscherm.</a:t>
            </a:r>
            <a:endParaRPr lang="nl-B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19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3440" y="236639"/>
            <a:ext cx="10850880" cy="5190547"/>
          </a:xfrm>
          <a:prstGeom prst="rect">
            <a:avLst/>
          </a:prstGeom>
        </p:spPr>
      </p:pic>
      <p:sp>
        <p:nvSpPr>
          <p:cNvPr id="6" name="Lijnbijschrift 1 (rand en accentlijn) 5"/>
          <p:cNvSpPr/>
          <p:nvPr/>
        </p:nvSpPr>
        <p:spPr>
          <a:xfrm>
            <a:off x="3836126" y="1602375"/>
            <a:ext cx="2778035" cy="1925807"/>
          </a:xfrm>
          <a:prstGeom prst="accentBorderCallout1">
            <a:avLst>
              <a:gd name="adj1" fmla="val 43750"/>
              <a:gd name="adj2" fmla="val 103266"/>
              <a:gd name="adj3" fmla="val -56369"/>
              <a:gd name="adj4" fmla="val 158037"/>
            </a:avLst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l-BE" sz="1600" dirty="0" smtClean="0"/>
              <a:t>Via de knop ‘</a:t>
            </a:r>
            <a:r>
              <a:rPr lang="nl-BE" sz="1600" b="1" dirty="0" smtClean="0"/>
              <a:t>Ga</a:t>
            </a:r>
            <a:r>
              <a:rPr lang="nl-BE" sz="1600" dirty="0" smtClean="0"/>
              <a:t> </a:t>
            </a:r>
            <a:r>
              <a:rPr lang="nl-BE" sz="1600" b="1" dirty="0" smtClean="0"/>
              <a:t>naar</a:t>
            </a:r>
            <a:r>
              <a:rPr lang="nl-BE" sz="1600" dirty="0" smtClean="0"/>
              <a:t>’ krijg je een overzicht van alle functies die je kan gebruiken via Smartschool. </a:t>
            </a:r>
            <a:endParaRPr lang="nl-BE" sz="16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/>
          <a:srcRect l="42813" t="8704" r="25521" b="27407"/>
          <a:stretch/>
        </p:blipFill>
        <p:spPr>
          <a:xfrm>
            <a:off x="7342294" y="1125763"/>
            <a:ext cx="3384973" cy="3841499"/>
          </a:xfrm>
          <a:prstGeom prst="rect">
            <a:avLst/>
          </a:prstGeom>
        </p:spPr>
      </p:pic>
      <p:sp>
        <p:nvSpPr>
          <p:cNvPr id="9" name="Ovaal 8"/>
          <p:cNvSpPr/>
          <p:nvPr/>
        </p:nvSpPr>
        <p:spPr>
          <a:xfrm>
            <a:off x="9105919" y="3528183"/>
            <a:ext cx="1471508" cy="3834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Ovaal 9"/>
          <p:cNvSpPr/>
          <p:nvPr/>
        </p:nvSpPr>
        <p:spPr>
          <a:xfrm>
            <a:off x="9122853" y="3864304"/>
            <a:ext cx="1454574" cy="3834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Ovaal 10"/>
          <p:cNvSpPr/>
          <p:nvPr/>
        </p:nvSpPr>
        <p:spPr>
          <a:xfrm>
            <a:off x="7211079" y="1898227"/>
            <a:ext cx="1471508" cy="3834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Ovaal 11"/>
          <p:cNvSpPr/>
          <p:nvPr/>
        </p:nvSpPr>
        <p:spPr>
          <a:xfrm>
            <a:off x="9122853" y="1898227"/>
            <a:ext cx="1454574" cy="3834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13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7997" y="45291"/>
            <a:ext cx="2160000" cy="66857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581" y="310366"/>
            <a:ext cx="578454" cy="553889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Lijnbijschrift 1 (rand en accentlijn) 6"/>
          <p:cNvSpPr/>
          <p:nvPr/>
        </p:nvSpPr>
        <p:spPr>
          <a:xfrm>
            <a:off x="2879635" y="2091134"/>
            <a:ext cx="7200000" cy="540000"/>
          </a:xfrm>
          <a:prstGeom prst="accentBorderCallout1">
            <a:avLst>
              <a:gd name="adj1" fmla="val 45363"/>
              <a:gd name="adj2" fmla="val -8333"/>
              <a:gd name="adj3" fmla="val -54429"/>
              <a:gd name="adj4" fmla="val -1905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/>
              <a:t>Een </a:t>
            </a:r>
            <a:r>
              <a:rPr lang="nl-BE" sz="2400" b="1" dirty="0" smtClean="0"/>
              <a:t>nieuw </a:t>
            </a:r>
            <a:r>
              <a:rPr lang="nl-BE" sz="2400" dirty="0" smtClean="0"/>
              <a:t>bericht opstellen </a:t>
            </a:r>
            <a:endParaRPr lang="nl-BE" sz="2400" dirty="0"/>
          </a:p>
        </p:txBody>
      </p:sp>
      <p:sp>
        <p:nvSpPr>
          <p:cNvPr id="8" name="Lijnbijschrift 1 (rand en accentlijn) 7"/>
          <p:cNvSpPr/>
          <p:nvPr/>
        </p:nvSpPr>
        <p:spPr>
          <a:xfrm>
            <a:off x="2879633" y="1340615"/>
            <a:ext cx="7200000" cy="540000"/>
          </a:xfrm>
          <a:prstGeom prst="accentBorderCallout1">
            <a:avLst>
              <a:gd name="adj1" fmla="val 41331"/>
              <a:gd name="adj2" fmla="val -8703"/>
              <a:gd name="adj3" fmla="val 15735"/>
              <a:gd name="adj4" fmla="val -195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/>
              <a:t>Nieuwe berichten </a:t>
            </a:r>
            <a:r>
              <a:rPr lang="nl-BE" sz="2400" dirty="0"/>
              <a:t>ophalen (‘</a:t>
            </a:r>
            <a:r>
              <a:rPr lang="nl-BE" sz="2400" b="1" dirty="0" err="1"/>
              <a:t>refresh</a:t>
            </a:r>
            <a:r>
              <a:rPr lang="nl-BE" sz="2400" dirty="0"/>
              <a:t>’)</a:t>
            </a:r>
          </a:p>
        </p:txBody>
      </p:sp>
      <p:sp>
        <p:nvSpPr>
          <p:cNvPr id="10" name="Lijnbijschrift 1 (rand en accentlijn) 9"/>
          <p:cNvSpPr/>
          <p:nvPr/>
        </p:nvSpPr>
        <p:spPr>
          <a:xfrm>
            <a:off x="2879632" y="2841653"/>
            <a:ext cx="7200000" cy="540000"/>
          </a:xfrm>
          <a:prstGeom prst="accentBorderCallout1">
            <a:avLst>
              <a:gd name="adj1" fmla="val 45363"/>
              <a:gd name="adj2" fmla="val -8333"/>
              <a:gd name="adj3" fmla="val -115722"/>
              <a:gd name="adj4" fmla="val -1939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/>
              <a:t>Een bericht </a:t>
            </a:r>
            <a:r>
              <a:rPr lang="nl-BE" sz="2400" b="1" dirty="0" smtClean="0"/>
              <a:t>beantwoorden</a:t>
            </a:r>
            <a:endParaRPr lang="nl-BE" sz="2400" dirty="0"/>
          </a:p>
        </p:txBody>
      </p:sp>
      <p:sp>
        <p:nvSpPr>
          <p:cNvPr id="11" name="Lijnbijschrift 1 (rand en accentlijn) 10"/>
          <p:cNvSpPr/>
          <p:nvPr/>
        </p:nvSpPr>
        <p:spPr>
          <a:xfrm>
            <a:off x="2879631" y="3592172"/>
            <a:ext cx="7200000" cy="540000"/>
          </a:xfrm>
          <a:prstGeom prst="accentBorderCallout1">
            <a:avLst>
              <a:gd name="adj1" fmla="val 45363"/>
              <a:gd name="adj2" fmla="val -8333"/>
              <a:gd name="adj3" fmla="val -120567"/>
              <a:gd name="adj4" fmla="val -1897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/>
              <a:t>Een bericht </a:t>
            </a:r>
            <a:r>
              <a:rPr lang="nl-BE" sz="2400" b="1" dirty="0" smtClean="0"/>
              <a:t>doorsturen</a:t>
            </a:r>
            <a:endParaRPr lang="nl-BE" sz="2400" dirty="0"/>
          </a:p>
        </p:txBody>
      </p:sp>
      <p:sp>
        <p:nvSpPr>
          <p:cNvPr id="13" name="Lijnbijschrift 1 (rand en accentlijn) 12"/>
          <p:cNvSpPr/>
          <p:nvPr/>
        </p:nvSpPr>
        <p:spPr>
          <a:xfrm>
            <a:off x="2879630" y="4444291"/>
            <a:ext cx="7200000" cy="540000"/>
          </a:xfrm>
          <a:prstGeom prst="accentBorderCallout1">
            <a:avLst>
              <a:gd name="adj1" fmla="val 45363"/>
              <a:gd name="adj2" fmla="val -8333"/>
              <a:gd name="adj3" fmla="val 55217"/>
              <a:gd name="adj4" fmla="val -1940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/>
              <a:t>Een bericht </a:t>
            </a:r>
            <a:r>
              <a:rPr lang="nl-BE" sz="2400" b="1" dirty="0" smtClean="0"/>
              <a:t>verwijderen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94312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7997" y="45291"/>
            <a:ext cx="2160000" cy="66857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668" y="261256"/>
            <a:ext cx="6170646" cy="5399315"/>
          </a:xfrm>
          <a:prstGeom prst="rect">
            <a:avLst/>
          </a:prstGeom>
        </p:spPr>
      </p:pic>
      <p:sp>
        <p:nvSpPr>
          <p:cNvPr id="6" name="Lijnbijschrift 1 (rand en accentlijn) 5"/>
          <p:cNvSpPr/>
          <p:nvPr/>
        </p:nvSpPr>
        <p:spPr>
          <a:xfrm>
            <a:off x="219791" y="426720"/>
            <a:ext cx="2778035" cy="1428206"/>
          </a:xfrm>
          <a:prstGeom prst="accentBorderCallout1">
            <a:avLst>
              <a:gd name="adj1" fmla="val 43750"/>
              <a:gd name="adj2" fmla="val 103266"/>
              <a:gd name="adj3" fmla="val 24104"/>
              <a:gd name="adj4" fmla="val 128674"/>
            </a:avLst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l-BE" sz="1600" b="1" dirty="0" smtClean="0"/>
              <a:t>Typ</a:t>
            </a:r>
            <a:r>
              <a:rPr lang="nl-BE" sz="1600" dirty="0" smtClean="0"/>
              <a:t> de naam van de </a:t>
            </a:r>
            <a:r>
              <a:rPr lang="nl-BE" sz="1600" b="1" dirty="0" smtClean="0"/>
              <a:t>geadresseerde </a:t>
            </a:r>
            <a:r>
              <a:rPr lang="nl-BE" sz="1600" dirty="0" smtClean="0"/>
              <a:t>of ga op </a:t>
            </a:r>
            <a:r>
              <a:rPr lang="nl-BE" sz="1600" b="1" dirty="0" smtClean="0"/>
              <a:t>zoek</a:t>
            </a:r>
            <a:r>
              <a:rPr lang="nl-BE" sz="1600" dirty="0" smtClean="0"/>
              <a:t> naar de </a:t>
            </a:r>
            <a:r>
              <a:rPr lang="nl-BE" sz="1600" b="1" dirty="0" smtClean="0"/>
              <a:t>geadresseerden </a:t>
            </a:r>
            <a:r>
              <a:rPr lang="nl-BE" sz="1600" dirty="0" smtClean="0"/>
              <a:t>via . </a:t>
            </a:r>
            <a:endParaRPr lang="nl-BE" sz="16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6163" y="1597751"/>
            <a:ext cx="247650" cy="257175"/>
          </a:xfrm>
          <a:prstGeom prst="rect">
            <a:avLst/>
          </a:prstGeom>
        </p:spPr>
      </p:pic>
      <p:sp>
        <p:nvSpPr>
          <p:cNvPr id="8" name="Lijnbijschrift 1 (rand en accentlijn) 7"/>
          <p:cNvSpPr/>
          <p:nvPr/>
        </p:nvSpPr>
        <p:spPr>
          <a:xfrm>
            <a:off x="219791" y="2133465"/>
            <a:ext cx="2778035" cy="1471884"/>
          </a:xfrm>
          <a:prstGeom prst="accentBorderCallout1">
            <a:avLst>
              <a:gd name="adj1" fmla="val 9135"/>
              <a:gd name="adj2" fmla="val 102326"/>
              <a:gd name="adj3" fmla="val -21902"/>
              <a:gd name="adj4" fmla="val 131182"/>
            </a:avLst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l-BE" sz="1600" dirty="0" smtClean="0"/>
              <a:t>Je bent </a:t>
            </a:r>
            <a:r>
              <a:rPr lang="nl-BE" sz="1600" b="1" dirty="0" smtClean="0"/>
              <a:t>verplicht </a:t>
            </a:r>
            <a:r>
              <a:rPr lang="nl-BE" sz="1600" dirty="0" smtClean="0"/>
              <a:t>een onderwerp te gebruiken. Wees </a:t>
            </a:r>
            <a:r>
              <a:rPr lang="nl-BE" sz="1600" b="1" dirty="0"/>
              <a:t>bondig</a:t>
            </a:r>
            <a:r>
              <a:rPr lang="nl-BE" sz="1600" dirty="0"/>
              <a:t> en zo </a:t>
            </a:r>
            <a:r>
              <a:rPr lang="nl-BE" sz="1600" b="1" dirty="0"/>
              <a:t>concreet</a:t>
            </a:r>
            <a:r>
              <a:rPr lang="nl-BE" sz="1600" dirty="0"/>
              <a:t> mogelijk</a:t>
            </a:r>
            <a:r>
              <a:rPr lang="nl-BE" sz="1600" dirty="0" smtClean="0"/>
              <a:t>.</a:t>
            </a:r>
            <a:endParaRPr lang="nl-BE" sz="1600" dirty="0"/>
          </a:p>
        </p:txBody>
      </p:sp>
      <p:sp>
        <p:nvSpPr>
          <p:cNvPr id="9" name="Lijnbijschrift 1 (rand en accentlijn) 8"/>
          <p:cNvSpPr/>
          <p:nvPr/>
        </p:nvSpPr>
        <p:spPr>
          <a:xfrm>
            <a:off x="9288314" y="2760617"/>
            <a:ext cx="2778035" cy="2899954"/>
          </a:xfrm>
          <a:prstGeom prst="accentBorderCallout1">
            <a:avLst>
              <a:gd name="adj1" fmla="val 16118"/>
              <a:gd name="adj2" fmla="val -2063"/>
              <a:gd name="adj3" fmla="val 16562"/>
              <a:gd name="adj4" fmla="val -65370"/>
            </a:avLst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l-BE" sz="1600" dirty="0" smtClean="0"/>
              <a:t>Hou </a:t>
            </a:r>
            <a:r>
              <a:rPr lang="nl-BE" sz="1600" dirty="0"/>
              <a:t>je </a:t>
            </a:r>
            <a:r>
              <a:rPr lang="nl-BE" sz="1600" b="1" dirty="0"/>
              <a:t>bericht kort</a:t>
            </a:r>
            <a:r>
              <a:rPr lang="nl-BE" sz="1600" dirty="0"/>
              <a:t>. Laat </a:t>
            </a:r>
            <a:r>
              <a:rPr lang="nl-BE" sz="1600" b="1" dirty="0"/>
              <a:t>witruimte</a:t>
            </a:r>
            <a:r>
              <a:rPr lang="nl-BE" sz="1600" dirty="0"/>
              <a:t> tussen jouw alinea’s. Lees jouw bericht na op vlak van </a:t>
            </a:r>
            <a:r>
              <a:rPr lang="nl-BE" sz="1600" b="1" dirty="0"/>
              <a:t>spelling</a:t>
            </a:r>
            <a:r>
              <a:rPr lang="nl-BE" sz="1600" dirty="0"/>
              <a:t> en </a:t>
            </a:r>
            <a:r>
              <a:rPr lang="nl-BE" sz="1600" b="1" dirty="0"/>
              <a:t>zinsbouw</a:t>
            </a:r>
            <a:r>
              <a:rPr lang="nl-BE" sz="1600" dirty="0"/>
              <a:t>. Gebruik </a:t>
            </a:r>
            <a:r>
              <a:rPr lang="nl-BE" sz="1600" b="1" dirty="0"/>
              <a:t>hoofdletters</a:t>
            </a:r>
            <a:r>
              <a:rPr lang="nl-BE" sz="1600" dirty="0"/>
              <a:t> en </a:t>
            </a:r>
            <a:r>
              <a:rPr lang="nl-BE" sz="1600" b="1" dirty="0"/>
              <a:t>leestekens</a:t>
            </a:r>
            <a:r>
              <a:rPr lang="nl-BE" sz="1600" dirty="0"/>
              <a:t>. </a:t>
            </a:r>
          </a:p>
          <a:p>
            <a:pPr>
              <a:lnSpc>
                <a:spcPct val="150000"/>
              </a:lnSpc>
            </a:pPr>
            <a:endParaRPr lang="nl-BE" sz="1600" dirty="0"/>
          </a:p>
        </p:txBody>
      </p:sp>
      <p:sp>
        <p:nvSpPr>
          <p:cNvPr id="10" name="Lijnbijschrift 1 (rand en accentlijn) 9"/>
          <p:cNvSpPr/>
          <p:nvPr/>
        </p:nvSpPr>
        <p:spPr>
          <a:xfrm>
            <a:off x="9288314" y="796834"/>
            <a:ext cx="2778035" cy="1428206"/>
          </a:xfrm>
          <a:prstGeom prst="accentBorderCallout1">
            <a:avLst>
              <a:gd name="adj1" fmla="val 56555"/>
              <a:gd name="adj2" fmla="val -2063"/>
              <a:gd name="adj3" fmla="val 80202"/>
              <a:gd name="adj4" fmla="val -14273"/>
            </a:avLst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l-BE" sz="1600" dirty="0" smtClean="0"/>
              <a:t>Voeg </a:t>
            </a:r>
            <a:r>
              <a:rPr lang="nl-BE" sz="1600" b="1" dirty="0" smtClean="0"/>
              <a:t>een bijlage </a:t>
            </a:r>
            <a:r>
              <a:rPr lang="nl-BE" sz="1600" dirty="0" smtClean="0"/>
              <a:t>toe. 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254451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7997" y="45291"/>
            <a:ext cx="2160000" cy="66857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17668" y="261256"/>
            <a:ext cx="6170646" cy="5399315"/>
          </a:xfrm>
          <a:prstGeom prst="rect">
            <a:avLst/>
          </a:prstGeom>
        </p:spPr>
      </p:pic>
      <p:sp>
        <p:nvSpPr>
          <p:cNvPr id="10" name="Lijnbijschrift 1 (rand en accentlijn) 9"/>
          <p:cNvSpPr/>
          <p:nvPr/>
        </p:nvSpPr>
        <p:spPr>
          <a:xfrm>
            <a:off x="9288314" y="796834"/>
            <a:ext cx="2778035" cy="1428206"/>
          </a:xfrm>
          <a:prstGeom prst="accentBorderCallout1">
            <a:avLst>
              <a:gd name="adj1" fmla="val 56555"/>
              <a:gd name="adj2" fmla="val -2063"/>
              <a:gd name="adj3" fmla="val 80202"/>
              <a:gd name="adj4" fmla="val -14273"/>
            </a:avLst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l-BE" sz="1600" dirty="0" smtClean="0"/>
              <a:t>Voeg </a:t>
            </a:r>
            <a:r>
              <a:rPr lang="nl-BE" sz="1600" b="1" dirty="0" smtClean="0"/>
              <a:t>een bijlage </a:t>
            </a:r>
            <a:r>
              <a:rPr lang="nl-BE" sz="1600" dirty="0" smtClean="0"/>
              <a:t>toe. </a:t>
            </a:r>
            <a:endParaRPr lang="nl-BE" sz="16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4"/>
          <a:srcRect b="26718"/>
          <a:stretch/>
        </p:blipFill>
        <p:spPr>
          <a:xfrm>
            <a:off x="839750" y="1086803"/>
            <a:ext cx="6353530" cy="144045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7303" y="1629424"/>
            <a:ext cx="4900826" cy="3883102"/>
          </a:xfrm>
          <a:prstGeom prst="rect">
            <a:avLst/>
          </a:prstGeom>
        </p:spPr>
      </p:pic>
      <p:sp>
        <p:nvSpPr>
          <p:cNvPr id="11" name="Ovaal 10"/>
          <p:cNvSpPr/>
          <p:nvPr/>
        </p:nvSpPr>
        <p:spPr>
          <a:xfrm>
            <a:off x="715974" y="1629424"/>
            <a:ext cx="1931431" cy="4170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Ovaal 11"/>
          <p:cNvSpPr/>
          <p:nvPr/>
        </p:nvSpPr>
        <p:spPr>
          <a:xfrm>
            <a:off x="3350317" y="4777573"/>
            <a:ext cx="1931431" cy="4170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Ovaal 12"/>
          <p:cNvSpPr/>
          <p:nvPr/>
        </p:nvSpPr>
        <p:spPr>
          <a:xfrm>
            <a:off x="6444234" y="5143794"/>
            <a:ext cx="1931431" cy="4170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Ovaal 13"/>
          <p:cNvSpPr/>
          <p:nvPr/>
        </p:nvSpPr>
        <p:spPr>
          <a:xfrm>
            <a:off x="4619790" y="2477642"/>
            <a:ext cx="1214954" cy="4170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Rechthoek 14"/>
          <p:cNvSpPr/>
          <p:nvPr/>
        </p:nvSpPr>
        <p:spPr>
          <a:xfrm>
            <a:off x="168097" y="1345364"/>
            <a:ext cx="625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nl-N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3457303" y="3948431"/>
            <a:ext cx="625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nl-N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4890476" y="2829582"/>
            <a:ext cx="6735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</a:t>
            </a:r>
            <a:endParaRPr lang="nl-NL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8332113" y="4613375"/>
            <a:ext cx="625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nl-N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968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11384" y="958690"/>
            <a:ext cx="8424924" cy="441903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7727" y="155384"/>
            <a:ext cx="2160000" cy="401653"/>
          </a:xfrm>
          <a:prstGeom prst="rect">
            <a:avLst/>
          </a:prstGeom>
        </p:spPr>
      </p:pic>
      <p:sp>
        <p:nvSpPr>
          <p:cNvPr id="5" name="Lijnbijschrift 1 (rand en accentlijn) 4"/>
          <p:cNvSpPr/>
          <p:nvPr/>
        </p:nvSpPr>
        <p:spPr>
          <a:xfrm>
            <a:off x="3045097" y="287037"/>
            <a:ext cx="4648199" cy="540000"/>
          </a:xfrm>
          <a:prstGeom prst="accentBorderCallout1">
            <a:avLst>
              <a:gd name="adj1" fmla="val 41331"/>
              <a:gd name="adj2" fmla="val -8703"/>
              <a:gd name="adj3" fmla="val 172167"/>
              <a:gd name="adj4" fmla="val -2211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Map of bestand </a:t>
            </a:r>
            <a:r>
              <a:rPr lang="nl-BE" b="1" dirty="0" smtClean="0"/>
              <a:t>toevoegen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9842" y="1605507"/>
            <a:ext cx="3319354" cy="259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6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22" y="687666"/>
            <a:ext cx="11397803" cy="477354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5025" y="97626"/>
            <a:ext cx="2160000" cy="517604"/>
          </a:xfrm>
          <a:prstGeom prst="rect">
            <a:avLst/>
          </a:prstGeom>
        </p:spPr>
      </p:pic>
      <p:sp>
        <p:nvSpPr>
          <p:cNvPr id="9" name="Accolades 8"/>
          <p:cNvSpPr/>
          <p:nvPr/>
        </p:nvSpPr>
        <p:spPr>
          <a:xfrm>
            <a:off x="1550126" y="1246259"/>
            <a:ext cx="10067109" cy="4214949"/>
          </a:xfrm>
          <a:prstGeom prst="bracePair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BE" sz="2400" b="1" dirty="0" smtClean="0"/>
              <a:t>Week per week</a:t>
            </a:r>
            <a:r>
              <a:rPr lang="nl-BE" sz="2400" dirty="0" smtClean="0"/>
              <a:t> krijg je een </a:t>
            </a:r>
            <a:r>
              <a:rPr lang="nl-BE" sz="2400" b="1" dirty="0" smtClean="0"/>
              <a:t>digitaal overzicht </a:t>
            </a:r>
            <a:r>
              <a:rPr lang="nl-BE" sz="2400" dirty="0" smtClean="0"/>
              <a:t>van de lesinhouden en de taken of toetsen die op de planning staan. </a:t>
            </a:r>
            <a:r>
              <a:rPr lang="nl-BE" sz="2400" b="1" dirty="0" smtClean="0"/>
              <a:t>Handig toch?! </a:t>
            </a:r>
            <a:endParaRPr lang="nl-BE" sz="2400" b="1" dirty="0"/>
          </a:p>
        </p:txBody>
      </p:sp>
    </p:spTree>
    <p:extLst>
      <p:ext uri="{BB962C8B-B14F-4D97-AF65-F5344CB8AC3E}">
        <p14:creationId xmlns:p14="http://schemas.microsoft.com/office/powerpoint/2010/main" val="315603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775" y="127722"/>
            <a:ext cx="2160000" cy="474828"/>
          </a:xfrm>
          <a:prstGeom prst="rect">
            <a:avLst/>
          </a:prstGeom>
        </p:spPr>
      </p:pic>
      <p:pic>
        <p:nvPicPr>
          <p:cNvPr id="13314" name="Picture 2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211" y="506756"/>
            <a:ext cx="9010832" cy="515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jnbijschrift 1 (rand en accentlijn) 5"/>
          <p:cNvSpPr/>
          <p:nvPr/>
        </p:nvSpPr>
        <p:spPr>
          <a:xfrm>
            <a:off x="142689" y="236756"/>
            <a:ext cx="4647025" cy="540000"/>
          </a:xfrm>
          <a:prstGeom prst="accentBorderCallout1">
            <a:avLst>
              <a:gd name="adj1" fmla="val 115515"/>
              <a:gd name="adj2" fmla="val 102051"/>
              <a:gd name="adj3" fmla="val 199581"/>
              <a:gd name="adj4" fmla="val 7990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/>
              <a:t>Overzicht van </a:t>
            </a:r>
            <a:r>
              <a:rPr lang="nl-BE" sz="2400" b="1" dirty="0" smtClean="0"/>
              <a:t>jouw vakken</a:t>
            </a:r>
            <a:endParaRPr lang="nl-BE" sz="2400" b="1" dirty="0"/>
          </a:p>
        </p:txBody>
      </p:sp>
      <p:sp>
        <p:nvSpPr>
          <p:cNvPr id="7" name="Lijnbijschrift 1 (rand en accentlijn) 6"/>
          <p:cNvSpPr/>
          <p:nvPr/>
        </p:nvSpPr>
        <p:spPr>
          <a:xfrm>
            <a:off x="7326084" y="872550"/>
            <a:ext cx="4647025" cy="540000"/>
          </a:xfrm>
          <a:prstGeom prst="accentBorderCallout1">
            <a:avLst>
              <a:gd name="adj1" fmla="val 52620"/>
              <a:gd name="adj2" fmla="val -1770"/>
              <a:gd name="adj3" fmla="val -8457"/>
              <a:gd name="adj4" fmla="val -1585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 smtClean="0"/>
              <a:t>Rapportperiode</a:t>
            </a:r>
            <a:endParaRPr lang="nl-BE" sz="2400" b="1" dirty="0"/>
          </a:p>
        </p:txBody>
      </p:sp>
      <p:sp>
        <p:nvSpPr>
          <p:cNvPr id="8" name="Lijnbijschrift 1 (rand en accentlijn) 7"/>
          <p:cNvSpPr/>
          <p:nvPr/>
        </p:nvSpPr>
        <p:spPr>
          <a:xfrm>
            <a:off x="7354750" y="2383486"/>
            <a:ext cx="4647025" cy="2188513"/>
          </a:xfrm>
          <a:prstGeom prst="accentBorderCallout1">
            <a:avLst>
              <a:gd name="adj1" fmla="val 52620"/>
              <a:gd name="adj2" fmla="val -1770"/>
              <a:gd name="adj3" fmla="val -33045"/>
              <a:gd name="adj4" fmla="val -3234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BE" sz="2400" dirty="0" smtClean="0"/>
              <a:t>Overzicht van jouw </a:t>
            </a:r>
            <a:r>
              <a:rPr lang="nl-BE" sz="2400" b="1" dirty="0" smtClean="0"/>
              <a:t>gemaakte toetsen </a:t>
            </a:r>
            <a:r>
              <a:rPr lang="nl-BE" sz="2400" dirty="0" smtClean="0"/>
              <a:t>en commentaar van jouw vakleerkracht</a:t>
            </a:r>
            <a:endParaRPr lang="nl-BE" sz="2400" b="1" dirty="0"/>
          </a:p>
        </p:txBody>
      </p:sp>
    </p:spTree>
    <p:extLst>
      <p:ext uri="{BB962C8B-B14F-4D97-AF65-F5344CB8AC3E}">
        <p14:creationId xmlns:p14="http://schemas.microsoft.com/office/powerpoint/2010/main" val="65685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E-mailetiquette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b="1" dirty="0" smtClean="0"/>
              <a:t>Volgens de regels van de kunst</a:t>
            </a:r>
            <a:r>
              <a:rPr lang="nl-BE" b="1" dirty="0" smtClean="0"/>
              <a:t>!</a:t>
            </a:r>
          </a:p>
          <a:p>
            <a:r>
              <a:rPr lang="nl-BE" i="1" dirty="0" smtClean="0"/>
              <a:t>Zie schoolagenda blz. 20</a:t>
            </a:r>
            <a:endParaRPr lang="nl-BE" i="1" dirty="0"/>
          </a:p>
        </p:txBody>
      </p:sp>
      <p:pic>
        <p:nvPicPr>
          <p:cNvPr id="7" name="Picture 4" descr="Afbeeldingsresultaat voor netiquette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570" y="477609"/>
            <a:ext cx="2498859" cy="166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97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To</a:t>
            </a:r>
            <a:r>
              <a:rPr lang="nl-BE" dirty="0" smtClean="0"/>
              <a:t> do …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BE" dirty="0" smtClean="0"/>
              <a:t>Logingegevens noteren in de planningsagenda</a:t>
            </a:r>
          </a:p>
          <a:p>
            <a:pPr>
              <a:lnSpc>
                <a:spcPct val="150000"/>
              </a:lnSpc>
            </a:pPr>
            <a:r>
              <a:rPr lang="nl-BE" dirty="0" smtClean="0"/>
              <a:t>Aanmelden schoolcomputer  </a:t>
            </a:r>
          </a:p>
          <a:p>
            <a:pPr>
              <a:lnSpc>
                <a:spcPct val="150000"/>
              </a:lnSpc>
            </a:pPr>
            <a:r>
              <a:rPr lang="nl-BE" dirty="0" smtClean="0"/>
              <a:t>Aanmelden Smartschool</a:t>
            </a:r>
          </a:p>
          <a:p>
            <a:pPr>
              <a:lnSpc>
                <a:spcPct val="150000"/>
              </a:lnSpc>
            </a:pPr>
            <a:r>
              <a:rPr lang="nl-BE" dirty="0" smtClean="0"/>
              <a:t>Introductie Smartschool </a:t>
            </a:r>
          </a:p>
          <a:p>
            <a:r>
              <a:rPr lang="nl-BE" dirty="0" smtClean="0"/>
              <a:t>E-mailetiquette</a:t>
            </a:r>
            <a:endParaRPr lang="nl-BE" dirty="0"/>
          </a:p>
        </p:txBody>
      </p:sp>
      <p:pic>
        <p:nvPicPr>
          <p:cNvPr id="2050" name="Picture 2" descr="Afbeeldingsresultaat voor smartschool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868" y="3578896"/>
            <a:ext cx="1352550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netiquette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365" y="1635849"/>
            <a:ext cx="2498859" cy="166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fbeeldingsresultaat voor gegevens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037" y="3578896"/>
            <a:ext cx="1716757" cy="128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34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E-mailetiquette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b="1" dirty="0" smtClean="0"/>
              <a:t>Juiste geadresseerde</a:t>
            </a:r>
            <a:r>
              <a:rPr lang="nl-BE" dirty="0" smtClean="0"/>
              <a:t>: naar wie wil je een bericht versturen? </a:t>
            </a:r>
          </a:p>
          <a:p>
            <a:r>
              <a:rPr lang="nl-BE" b="1" dirty="0" smtClean="0"/>
              <a:t>Het onderwerp</a:t>
            </a:r>
            <a:r>
              <a:rPr lang="nl-BE" dirty="0" smtClean="0"/>
              <a:t>: een korte omschrijving. Wees bondig en zo concreet mogelijk. </a:t>
            </a:r>
            <a:endParaRPr lang="nl-BE" b="1" dirty="0"/>
          </a:p>
          <a:p>
            <a:r>
              <a:rPr lang="nl-BE" b="1" dirty="0" smtClean="0"/>
              <a:t>Aanspreking</a:t>
            </a:r>
            <a:r>
              <a:rPr lang="nl-BE" dirty="0"/>
              <a:t>: ‘Beste …’ of ‘Geachte …’ of ‘Dag …’. </a:t>
            </a:r>
            <a:r>
              <a:rPr lang="nl-BE" dirty="0" smtClean="0"/>
              <a:t>Na een aanspreking, géén komma. </a:t>
            </a:r>
          </a:p>
          <a:p>
            <a:r>
              <a:rPr lang="nl-BE" b="1" dirty="0" smtClean="0"/>
              <a:t>De inhoud</a:t>
            </a:r>
            <a:r>
              <a:rPr lang="nl-BE" dirty="0" smtClean="0"/>
              <a:t>: hou je bericht kort. Laat witruimte tussen jouw alinea’s. Lees jouw bericht na op vlak van spelling en zinsbouw. Gebruik hoofdletters en leestekens. </a:t>
            </a:r>
          </a:p>
          <a:p>
            <a:r>
              <a:rPr lang="nl-BE" b="1" dirty="0" smtClean="0"/>
              <a:t>De afsluiting: </a:t>
            </a:r>
            <a:r>
              <a:rPr lang="nl-BE" dirty="0" smtClean="0"/>
              <a:t>eindig met een slotformule zoals ‘Met </a:t>
            </a:r>
            <a:r>
              <a:rPr lang="nl-BE" dirty="0"/>
              <a:t>vriendelijke </a:t>
            </a:r>
            <a:r>
              <a:rPr lang="nl-BE" dirty="0" smtClean="0"/>
              <a:t>groeten’, of ‘Alvast bedankt’. Na een afsluiting, géén komma. Zet onderaan je voor- </a:t>
            </a:r>
            <a:r>
              <a:rPr lang="nl-BE" dirty="0"/>
              <a:t>en </a:t>
            </a:r>
            <a:r>
              <a:rPr lang="nl-BE" dirty="0" smtClean="0"/>
              <a:t>familienaam</a:t>
            </a:r>
            <a:endParaRPr lang="nl-BE" dirty="0"/>
          </a:p>
        </p:txBody>
      </p:sp>
      <p:pic>
        <p:nvPicPr>
          <p:cNvPr id="4" name="Picture 4" descr="Afbeeldingsresultaat voor netiquette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999" y="283712"/>
            <a:ext cx="1423602" cy="94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08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E-mailetiquette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b="1" dirty="0" smtClean="0"/>
              <a:t>Wat doe je zeker niet: </a:t>
            </a:r>
            <a:r>
              <a:rPr lang="nl-BE" dirty="0" smtClean="0"/>
              <a:t>zet geen woorden in hoofdletters, dit komt overeen met roepen. </a:t>
            </a:r>
          </a:p>
          <a:p>
            <a:r>
              <a:rPr lang="nl-BE" b="1" dirty="0" smtClean="0"/>
              <a:t>Wat mag je verwachten:</a:t>
            </a:r>
            <a:endParaRPr lang="nl-BE" dirty="0" smtClean="0"/>
          </a:p>
          <a:p>
            <a:pPr lvl="1"/>
            <a:r>
              <a:rPr lang="nl-BE" dirty="0" smtClean="0"/>
              <a:t>Verwacht niet onmiddellijk antwoord. Wil je toch een dringend antwoord, spreek de leraar persoonlijk aan. </a:t>
            </a:r>
          </a:p>
          <a:p>
            <a:pPr lvl="1"/>
            <a:r>
              <a:rPr lang="nl-BE" dirty="0" smtClean="0"/>
              <a:t>De leraar tracht binnen de twee dagen te antwoorden. </a:t>
            </a:r>
          </a:p>
          <a:p>
            <a:pPr lvl="1"/>
            <a:r>
              <a:rPr lang="nl-BE" dirty="0" smtClean="0"/>
              <a:t>Je stuurt géén bericht naar de leraar met een vraag over een toets/taak net voor de datum van afleggen of afgeven. </a:t>
            </a:r>
          </a:p>
          <a:p>
            <a:pPr lvl="1"/>
            <a:endParaRPr lang="nl-BE" dirty="0"/>
          </a:p>
        </p:txBody>
      </p:sp>
      <p:pic>
        <p:nvPicPr>
          <p:cNvPr id="4" name="Picture 4" descr="Afbeeldingsresultaat voor netiquette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999" y="283712"/>
            <a:ext cx="1423602" cy="94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4">
            <a:extLst>
              <a:ext uri="{FF2B5EF4-FFF2-40B4-BE49-F238E27FC236}">
                <a16:creationId xmlns:a16="http://schemas.microsoft.com/office/drawing/2014/main" id="{FF0FD980-947B-844B-BBB6-E290051E8240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t="1069" b="23611"/>
          <a:stretch/>
        </p:blipFill>
        <p:spPr>
          <a:xfrm>
            <a:off x="2978330" y="156755"/>
            <a:ext cx="6480000" cy="5400000"/>
          </a:xfrm>
          <a:prstGeom prst="rect">
            <a:avLst/>
          </a:prstGeom>
        </p:spPr>
      </p:pic>
      <p:pic>
        <p:nvPicPr>
          <p:cNvPr id="6148" name="Picture 4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458" y="252548"/>
            <a:ext cx="1970656" cy="168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94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469" y="275137"/>
            <a:ext cx="6771050" cy="5081338"/>
          </a:xfrm>
          <a:prstGeom prst="rect">
            <a:avLst/>
          </a:prstGeom>
        </p:spPr>
      </p:pic>
      <p:pic>
        <p:nvPicPr>
          <p:cNvPr id="5" name="Picture 4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090715" y="161926"/>
            <a:ext cx="1970656" cy="168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4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E-mailetiquette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2000" b="1" dirty="0" smtClean="0"/>
              <a:t>Opdracht:</a:t>
            </a:r>
          </a:p>
          <a:p>
            <a:r>
              <a:rPr lang="nl-BE" b="1" dirty="0" smtClean="0"/>
              <a:t>Stel jezelf voor </a:t>
            </a:r>
            <a:r>
              <a:rPr lang="nl-BE" dirty="0" smtClean="0"/>
              <a:t>aan jouw buurman/buurvrouw naast wie je zit. </a:t>
            </a:r>
          </a:p>
          <a:p>
            <a:r>
              <a:rPr lang="nl-BE" dirty="0" smtClean="0"/>
              <a:t>Pas de </a:t>
            </a:r>
            <a:r>
              <a:rPr lang="nl-BE" b="1" dirty="0" smtClean="0"/>
              <a:t>regels</a:t>
            </a:r>
            <a:r>
              <a:rPr lang="nl-BE" dirty="0" smtClean="0"/>
              <a:t> toe van de </a:t>
            </a:r>
            <a:r>
              <a:rPr lang="nl-BE" b="1" dirty="0" smtClean="0"/>
              <a:t>e-mailetiquette</a:t>
            </a:r>
            <a:r>
              <a:rPr lang="nl-BE" dirty="0"/>
              <a:t> </a:t>
            </a:r>
            <a:r>
              <a:rPr lang="nl-BE" dirty="0" smtClean="0"/>
              <a:t>die je daarnet gezien hebt. </a:t>
            </a:r>
          </a:p>
          <a:p>
            <a:r>
              <a:rPr lang="nl-BE" b="1" dirty="0" smtClean="0"/>
              <a:t>Onderwerp: </a:t>
            </a:r>
            <a:r>
              <a:rPr lang="nl-BE" dirty="0" smtClean="0"/>
              <a:t>‘Wie ben ik…’ </a:t>
            </a:r>
            <a:endParaRPr lang="nl-BE" b="1" dirty="0" smtClean="0"/>
          </a:p>
          <a:p>
            <a:r>
              <a:rPr lang="nl-BE" b="1" dirty="0" smtClean="0"/>
              <a:t>Inhoud</a:t>
            </a:r>
            <a:r>
              <a:rPr lang="nl-BE" dirty="0" smtClean="0"/>
              <a:t> van jouw bericht: een korte voorstelling van jezelf (jouw naam, leeftijd, woonplaats, broers/zussen, huisdieren en toffe hobby’s). </a:t>
            </a:r>
          </a:p>
          <a:p>
            <a:r>
              <a:rPr lang="nl-BE" dirty="0" smtClean="0"/>
              <a:t>Eindig jouw bericht met </a:t>
            </a:r>
            <a:r>
              <a:rPr lang="nl-BE" b="1" dirty="0" smtClean="0"/>
              <a:t>een vriendelijke afsluiting</a:t>
            </a:r>
            <a:r>
              <a:rPr lang="nl-BE" dirty="0" smtClean="0"/>
              <a:t>. </a:t>
            </a:r>
          </a:p>
          <a:p>
            <a:endParaRPr lang="nl-BE" dirty="0"/>
          </a:p>
        </p:txBody>
      </p:sp>
      <p:pic>
        <p:nvPicPr>
          <p:cNvPr id="4" name="Picture 4" descr="Afbeeldingsresultaat voor netiquette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999" y="283712"/>
            <a:ext cx="1423602" cy="94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fbeeldingsresultaat voor to 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397" y="1427382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9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Bedankt voor jullie medewerking!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400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logingegevens</a:t>
            </a:r>
            <a:endParaRPr lang="nl-BE" dirty="0"/>
          </a:p>
        </p:txBody>
      </p:sp>
      <p:pic>
        <p:nvPicPr>
          <p:cNvPr id="6" name="Picture 2" descr="Afbeeldingsresultaat voor smartschool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4278098"/>
            <a:ext cx="1352550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Gerelateerde afbeeldi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352544"/>
            <a:ext cx="2341247" cy="123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32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Aanmelden schoolcomputer  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b="1" dirty="0" smtClean="0"/>
              <a:t>Gebruikersnaam</a:t>
            </a:r>
            <a:br>
              <a:rPr lang="nl-BE" b="1" dirty="0" smtClean="0"/>
            </a:br>
            <a:r>
              <a:rPr lang="nl-BE" dirty="0" err="1" smtClean="0"/>
              <a:t>voornaam.achternaam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/>
              <a:t>bv. </a:t>
            </a:r>
            <a:r>
              <a:rPr lang="nl-BE" dirty="0" err="1" smtClean="0"/>
              <a:t>filip.degroot</a:t>
            </a:r>
            <a:r>
              <a:rPr lang="nl-BE" dirty="0"/>
              <a:t> </a:t>
            </a:r>
            <a:endParaRPr lang="nl-BE" dirty="0" smtClean="0"/>
          </a:p>
          <a:p>
            <a:r>
              <a:rPr lang="nl-BE" b="1" dirty="0" smtClean="0"/>
              <a:t>Wachtwoord </a:t>
            </a:r>
          </a:p>
          <a:p>
            <a:pPr marL="228600" lvl="1" indent="0">
              <a:buNone/>
            </a:pPr>
            <a:r>
              <a:rPr lang="nl-BE" sz="1800" dirty="0" smtClean="0"/>
              <a:t>jouw </a:t>
            </a:r>
            <a:r>
              <a:rPr lang="nl-BE" sz="1800" dirty="0"/>
              <a:t>geboortedatum </a:t>
            </a:r>
            <a:r>
              <a:rPr lang="nl-BE" sz="1800" dirty="0" smtClean="0"/>
              <a:t/>
            </a:r>
            <a:br>
              <a:rPr lang="nl-BE" sz="1800" dirty="0" smtClean="0"/>
            </a:br>
            <a:r>
              <a:rPr lang="nl-BE" sz="1800" dirty="0"/>
              <a:t>bv. </a:t>
            </a:r>
            <a:r>
              <a:rPr lang="nl-BE" sz="1800" dirty="0" smtClean="0"/>
              <a:t>10.02.2006</a:t>
            </a:r>
          </a:p>
        </p:txBody>
      </p:sp>
      <p:pic>
        <p:nvPicPr>
          <p:cNvPr id="10" name="Tijdelijke aanduiding voor inhoud 9" descr="Afbeeldingsresultaat voor log in windows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6" b="28929"/>
          <a:stretch/>
        </p:blipFill>
        <p:spPr bwMode="auto">
          <a:xfrm>
            <a:off x="628650" y="2618948"/>
            <a:ext cx="4733925" cy="13692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947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Logingegevens computerlokalen</a:t>
            </a:r>
            <a:endParaRPr lang="nl-BE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2287679"/>
            <a:ext cx="5787507" cy="2484018"/>
          </a:xfrm>
          <a:prstGeom prst="rect">
            <a:avLst/>
          </a:prstGeom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416157" y="1752218"/>
            <a:ext cx="5126473" cy="3650099"/>
          </a:xfrm>
        </p:spPr>
        <p:txBody>
          <a:bodyPr>
            <a:normAutofit fontScale="92500" lnSpcReduction="10000"/>
          </a:bodyPr>
          <a:lstStyle/>
          <a:p>
            <a:r>
              <a:rPr lang="nl-BE" dirty="0"/>
              <a:t>Noteer </a:t>
            </a:r>
            <a:r>
              <a:rPr lang="nl-BE" b="1" dirty="0"/>
              <a:t>jouw gebruikersnaam </a:t>
            </a:r>
            <a:r>
              <a:rPr lang="nl-BE" dirty="0"/>
              <a:t>(</a:t>
            </a:r>
            <a:r>
              <a:rPr lang="nl-BE" dirty="0" err="1"/>
              <a:t>voornaam.achternaam</a:t>
            </a:r>
            <a:r>
              <a:rPr lang="nl-BE" dirty="0"/>
              <a:t>)</a:t>
            </a:r>
            <a:br>
              <a:rPr lang="nl-BE" dirty="0"/>
            </a:br>
            <a:r>
              <a:rPr lang="nl-BE" dirty="0"/>
              <a:t>om in te loggen op de computers van de school op </a:t>
            </a:r>
            <a:r>
              <a:rPr lang="nl-BE" b="1" dirty="0"/>
              <a:t>blz. 3 in jouw schoolagenda</a:t>
            </a:r>
            <a:r>
              <a:rPr lang="nl-BE" dirty="0"/>
              <a:t>.</a:t>
            </a:r>
          </a:p>
          <a:p>
            <a:r>
              <a:rPr lang="nl-BE" dirty="0"/>
              <a:t>In élk computerlokaal werk je aan een vaste computer (=vaste plaats). Noteer de PC-nummers in jouw schoolagenda zie wit etiquette op de computer 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(</a:t>
            </a:r>
            <a:r>
              <a:rPr lang="nl-BE" dirty="0"/>
              <a:t>bv. S110-R1-01).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50096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Aanmelden smartschool</a:t>
            </a:r>
            <a:endParaRPr lang="nl-BE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b="1" dirty="0" smtClean="0"/>
              <a:t>www.edugocampusdebrug.smartschool.be</a:t>
            </a:r>
            <a:endParaRPr lang="nl-BE" b="1" dirty="0">
              <a:solidFill>
                <a:srgbClr val="C00000"/>
              </a:solidFill>
            </a:endParaRPr>
          </a:p>
        </p:txBody>
      </p:sp>
      <p:pic>
        <p:nvPicPr>
          <p:cNvPr id="6" name="Picture 2" descr="Afbeeldingsresultaat voor smartschool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396" y="4194194"/>
            <a:ext cx="1062808" cy="108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Gerelateerde afbeeldi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80" y="4278098"/>
            <a:ext cx="1704024" cy="89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44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Aanmelden smartschool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nl-BE" b="1" dirty="0"/>
              <a:t>Gebruikersnaam</a:t>
            </a:r>
            <a:br>
              <a:rPr lang="nl-BE" b="1" dirty="0"/>
            </a:br>
            <a:r>
              <a:rPr lang="nl-BE" dirty="0" err="1" smtClean="0"/>
              <a:t>voornaam.achternaam</a:t>
            </a:r>
            <a:r>
              <a:rPr lang="nl-BE" dirty="0"/>
              <a:t/>
            </a:r>
            <a:br>
              <a:rPr lang="nl-BE" dirty="0"/>
            </a:br>
            <a:r>
              <a:rPr lang="nl-BE" dirty="0"/>
              <a:t>bv. </a:t>
            </a:r>
            <a:r>
              <a:rPr lang="nl-BE" dirty="0" err="1" smtClean="0"/>
              <a:t>filip.degroot</a:t>
            </a:r>
            <a:endParaRPr lang="nl-BE" dirty="0"/>
          </a:p>
          <a:p>
            <a:r>
              <a:rPr lang="nl-BE" b="1" dirty="0"/>
              <a:t>Wachtwoord</a:t>
            </a:r>
            <a:r>
              <a:rPr lang="nl-BE" dirty="0"/>
              <a:t/>
            </a:r>
            <a:br>
              <a:rPr lang="nl-BE" dirty="0"/>
            </a:br>
            <a:r>
              <a:rPr lang="nl-BE" dirty="0" smtClean="0"/>
              <a:t>persoonlijk </a:t>
            </a:r>
            <a:r>
              <a:rPr lang="nl-BE" u="sng" dirty="0" smtClean="0"/>
              <a:t>sterk</a:t>
            </a:r>
            <a:r>
              <a:rPr lang="nl-BE" dirty="0" smtClean="0"/>
              <a:t> wachtwoord</a:t>
            </a:r>
          </a:p>
          <a:p>
            <a:r>
              <a:rPr lang="nl-BE" b="1" dirty="0" smtClean="0"/>
              <a:t>Problemen?</a:t>
            </a:r>
            <a:br>
              <a:rPr lang="nl-BE" b="1" dirty="0" smtClean="0"/>
            </a:br>
            <a:r>
              <a:rPr lang="nl-BE" dirty="0" smtClean="0"/>
              <a:t>ICT-coördinatoren </a:t>
            </a:r>
            <a:endParaRPr lang="nl-BE" b="1" dirty="0" smtClean="0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31462" y="1613262"/>
            <a:ext cx="2283784" cy="4183279"/>
          </a:xfrm>
          <a:prstGeom prst="rect">
            <a:avLst/>
          </a:prstGeom>
        </p:spPr>
      </p:pic>
      <p:sp>
        <p:nvSpPr>
          <p:cNvPr id="9" name="Ovaal 8"/>
          <p:cNvSpPr/>
          <p:nvPr/>
        </p:nvSpPr>
        <p:spPr>
          <a:xfrm>
            <a:off x="1866919" y="1436915"/>
            <a:ext cx="2812869" cy="853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Picture 2" descr="Afbeeldingsresultaat voor smartschool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520" y="215233"/>
            <a:ext cx="1062808" cy="108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00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Aanmelden smartschool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 smtClean="0"/>
              <a:t>Gebruik een sterk wachtwoord van </a:t>
            </a:r>
            <a:r>
              <a:rPr lang="nl-BE" b="1" dirty="0" smtClean="0"/>
              <a:t>minimaal 8 tekens </a:t>
            </a:r>
            <a:r>
              <a:rPr lang="nl-BE" dirty="0" smtClean="0"/>
              <a:t>(meer mag ook)</a:t>
            </a:r>
            <a:r>
              <a:rPr lang="nl-BE" b="1" dirty="0" smtClean="0"/>
              <a:t> </a:t>
            </a:r>
          </a:p>
          <a:p>
            <a:r>
              <a:rPr lang="nl-BE" dirty="0" smtClean="0"/>
              <a:t>Bevat minstens </a:t>
            </a:r>
            <a:r>
              <a:rPr lang="nl-BE" b="1" dirty="0" smtClean="0"/>
              <a:t>1 HOOFDLETTER </a:t>
            </a:r>
            <a:r>
              <a:rPr lang="nl-BE" dirty="0" smtClean="0"/>
              <a:t>A tot Z</a:t>
            </a:r>
          </a:p>
          <a:p>
            <a:r>
              <a:rPr lang="nl-BE" dirty="0" smtClean="0"/>
              <a:t>Bevat minstens </a:t>
            </a:r>
            <a:r>
              <a:rPr lang="nl-BE" b="1" dirty="0" smtClean="0"/>
              <a:t>1 kleine letter </a:t>
            </a:r>
            <a:r>
              <a:rPr lang="nl-BE" dirty="0" smtClean="0"/>
              <a:t>a tot </a:t>
            </a:r>
            <a:r>
              <a:rPr lang="nl-BE" dirty="0" err="1" smtClean="0"/>
              <a:t>z</a:t>
            </a:r>
            <a:r>
              <a:rPr lang="nl-BE" dirty="0" smtClean="0"/>
              <a:t> </a:t>
            </a:r>
          </a:p>
          <a:p>
            <a:r>
              <a:rPr lang="nl-BE" dirty="0" smtClean="0"/>
              <a:t>Bevat minstens </a:t>
            </a:r>
            <a:r>
              <a:rPr lang="nl-BE" b="1" dirty="0" smtClean="0"/>
              <a:t>1 teken dat geen letter is </a:t>
            </a:r>
          </a:p>
          <a:p>
            <a:pPr lvl="1"/>
            <a:r>
              <a:rPr lang="nl-BE" dirty="0" smtClean="0"/>
              <a:t>Dit kan een </a:t>
            </a:r>
            <a:r>
              <a:rPr lang="nl-BE" b="1" dirty="0" smtClean="0"/>
              <a:t>cijfer</a:t>
            </a:r>
            <a:r>
              <a:rPr lang="nl-BE" dirty="0" smtClean="0"/>
              <a:t> zijn 0 tot 9 </a:t>
            </a:r>
          </a:p>
          <a:p>
            <a:pPr lvl="1"/>
            <a:r>
              <a:rPr lang="nl-BE" dirty="0"/>
              <a:t>D</a:t>
            </a:r>
            <a:r>
              <a:rPr lang="nl-BE" dirty="0" smtClean="0"/>
              <a:t>it </a:t>
            </a:r>
            <a:r>
              <a:rPr lang="nl-BE" dirty="0"/>
              <a:t>kan een </a:t>
            </a:r>
            <a:r>
              <a:rPr lang="nl-BE" b="1" dirty="0"/>
              <a:t>ander</a:t>
            </a:r>
            <a:r>
              <a:rPr lang="nl-BE" dirty="0"/>
              <a:t> </a:t>
            </a:r>
            <a:r>
              <a:rPr lang="nl-BE" b="1" dirty="0"/>
              <a:t>teken</a:t>
            </a:r>
            <a:r>
              <a:rPr lang="nl-BE" dirty="0"/>
              <a:t> zijn + % * $ £ @ # ..</a:t>
            </a:r>
            <a:endParaRPr lang="nl-BE" dirty="0" smtClean="0"/>
          </a:p>
          <a:p>
            <a:r>
              <a:rPr lang="nl-BE" dirty="0" smtClean="0"/>
              <a:t>Een </a:t>
            </a:r>
            <a:r>
              <a:rPr lang="nl-BE" b="1" dirty="0" smtClean="0"/>
              <a:t>wachtwoordzin</a:t>
            </a:r>
            <a:r>
              <a:rPr lang="nl-BE" dirty="0" smtClean="0"/>
              <a:t> is een optie </a:t>
            </a:r>
          </a:p>
          <a:p>
            <a:pPr lvl="1"/>
            <a:r>
              <a:rPr lang="nl-BE" dirty="0" smtClean="0"/>
              <a:t>Bv. MbviBikha8j. (= Mijn beste vriend is Bjorn ik ken hem al 8 jaar.) </a:t>
            </a:r>
          </a:p>
          <a:p>
            <a:endParaRPr lang="nl-BE" dirty="0"/>
          </a:p>
        </p:txBody>
      </p:sp>
      <p:pic>
        <p:nvPicPr>
          <p:cNvPr id="4" name="Picture 12" descr="Afbeeldingsresultaat voor gegevens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873" y="1797662"/>
            <a:ext cx="1716757" cy="128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fbeeldingsresultaat voor smartschool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847" y="215233"/>
            <a:ext cx="1062808" cy="108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68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Logingegevens smartschool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416157" y="1752218"/>
            <a:ext cx="5126473" cy="3650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 smtClean="0"/>
              <a:t>Noteer </a:t>
            </a:r>
            <a:r>
              <a:rPr lang="nl-BE" b="1" dirty="0" smtClean="0"/>
              <a:t>jouw gebruikersnaam </a:t>
            </a:r>
            <a:r>
              <a:rPr lang="nl-BE" dirty="0" smtClean="0"/>
              <a:t>(</a:t>
            </a:r>
            <a:r>
              <a:rPr lang="nl-BE" dirty="0" err="1" smtClean="0"/>
              <a:t>voornaam.achternaam</a:t>
            </a:r>
            <a:r>
              <a:rPr lang="nl-BE" dirty="0" smtClean="0"/>
              <a:t>) + </a:t>
            </a:r>
            <a:r>
              <a:rPr lang="nl-BE" b="1" dirty="0" smtClean="0"/>
              <a:t>wachtwoord</a:t>
            </a:r>
            <a:r>
              <a:rPr lang="nl-BE" dirty="0"/>
              <a:t/>
            </a:r>
            <a:br>
              <a:rPr lang="nl-BE" dirty="0"/>
            </a:br>
            <a:r>
              <a:rPr lang="nl-BE" dirty="0" smtClean="0"/>
              <a:t>om in te loggen op jouw Smartschoolaccount </a:t>
            </a:r>
            <a:r>
              <a:rPr lang="nl-BE" b="1" dirty="0" smtClean="0"/>
              <a:t>blz. 14 in jouw schoolagenda</a:t>
            </a:r>
            <a:r>
              <a:rPr lang="nl-BE" dirty="0" smtClean="0"/>
              <a:t>.</a:t>
            </a: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2659117"/>
            <a:ext cx="5414872" cy="1144957"/>
          </a:xfrm>
          <a:prstGeom prst="rect">
            <a:avLst/>
          </a:prstGeom>
        </p:spPr>
      </p:pic>
      <p:pic>
        <p:nvPicPr>
          <p:cNvPr id="8" name="Picture 2" descr="Afbeeldingsresultaat voor smartschool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603" y="215233"/>
            <a:ext cx="1062808" cy="108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61910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angepast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TM10001115[[fn=Pakket]]</Template>
  <TotalTime>451</TotalTime>
  <Words>571</Words>
  <Application>Microsoft Office PowerPoint</Application>
  <PresentationFormat>Breedbeeld</PresentationFormat>
  <Paragraphs>79</Paragraphs>
  <Slides>25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8" baseType="lpstr">
      <vt:lpstr>Arial</vt:lpstr>
      <vt:lpstr>Verdana</vt:lpstr>
      <vt:lpstr>Parcel</vt:lpstr>
      <vt:lpstr>ICT Start(up) 1</vt:lpstr>
      <vt:lpstr>To do …</vt:lpstr>
      <vt:lpstr>logingegevens</vt:lpstr>
      <vt:lpstr>Aanmelden schoolcomputer  </vt:lpstr>
      <vt:lpstr>Logingegevens computerlokalen</vt:lpstr>
      <vt:lpstr>Aanmelden smartschool</vt:lpstr>
      <vt:lpstr>Aanmelden smartschool</vt:lpstr>
      <vt:lpstr>Aanmelden smartschool</vt:lpstr>
      <vt:lpstr>Logingegevens smartschool</vt:lpstr>
      <vt:lpstr>introductie smartschool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E-mailetiquette</vt:lpstr>
      <vt:lpstr>E-mailetiquette</vt:lpstr>
      <vt:lpstr>E-mailetiquette</vt:lpstr>
      <vt:lpstr>PowerPoint-presentatie</vt:lpstr>
      <vt:lpstr>PowerPoint-presentatie</vt:lpstr>
      <vt:lpstr>E-mailetiquette</vt:lpstr>
      <vt:lpstr>Bedankt voor jullie medewerking!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Gilles Van de Slycke</dc:creator>
  <cp:lastModifiedBy>LKR</cp:lastModifiedBy>
  <cp:revision>59</cp:revision>
  <dcterms:created xsi:type="dcterms:W3CDTF">2019-06-20T06:37:14Z</dcterms:created>
  <dcterms:modified xsi:type="dcterms:W3CDTF">2019-08-28T07:25:36Z</dcterms:modified>
</cp:coreProperties>
</file>